
<file path=[Content_Types].xml><?xml version="1.0" encoding="utf-8"?>
<Types xmlns="http://schemas.openxmlformats.org/package/2006/content-types">
  <Default Extension="bmp" ContentType="image/bmp"/>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2"/>
  </p:notesMasterIdLst>
  <p:sldIdLst>
    <p:sldId id="355" r:id="rId2"/>
    <p:sldId id="567" r:id="rId3"/>
    <p:sldId id="568" r:id="rId4"/>
    <p:sldId id="569" r:id="rId5"/>
    <p:sldId id="570" r:id="rId6"/>
    <p:sldId id="620" r:id="rId7"/>
    <p:sldId id="622" r:id="rId8"/>
    <p:sldId id="625" r:id="rId9"/>
    <p:sldId id="627" r:id="rId10"/>
    <p:sldId id="630" r:id="rId11"/>
    <p:sldId id="631" r:id="rId12"/>
    <p:sldId id="783" r:id="rId13"/>
    <p:sldId id="632" r:id="rId14"/>
    <p:sldId id="634" r:id="rId15"/>
    <p:sldId id="635" r:id="rId16"/>
    <p:sldId id="648" r:id="rId17"/>
    <p:sldId id="616" r:id="rId18"/>
    <p:sldId id="636" r:id="rId19"/>
    <p:sldId id="637" r:id="rId20"/>
    <p:sldId id="638" r:id="rId21"/>
    <p:sldId id="784" r:id="rId22"/>
    <p:sldId id="640" r:id="rId23"/>
    <p:sldId id="642" r:id="rId24"/>
    <p:sldId id="785" r:id="rId25"/>
    <p:sldId id="649" r:id="rId26"/>
    <p:sldId id="643" r:id="rId27"/>
    <p:sldId id="644" r:id="rId28"/>
    <p:sldId id="645" r:id="rId29"/>
    <p:sldId id="646" r:id="rId30"/>
    <p:sldId id="650" r:id="rId31"/>
    <p:sldId id="647" r:id="rId32"/>
    <p:sldId id="651" r:id="rId33"/>
    <p:sldId id="652" r:id="rId34"/>
    <p:sldId id="653" r:id="rId35"/>
    <p:sldId id="654" r:id="rId36"/>
    <p:sldId id="655" r:id="rId37"/>
    <p:sldId id="669" r:id="rId38"/>
    <p:sldId id="657" r:id="rId39"/>
    <p:sldId id="786" r:id="rId40"/>
    <p:sldId id="659" r:id="rId41"/>
    <p:sldId id="660" r:id="rId42"/>
    <p:sldId id="661" r:id="rId43"/>
    <p:sldId id="662" r:id="rId44"/>
    <p:sldId id="663" r:id="rId45"/>
    <p:sldId id="665" r:id="rId46"/>
    <p:sldId id="666" r:id="rId47"/>
    <p:sldId id="667" r:id="rId48"/>
    <p:sldId id="787" r:id="rId49"/>
    <p:sldId id="668" r:id="rId50"/>
    <p:sldId id="619" r:id="rId51"/>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196" autoAdjust="0"/>
    <p:restoredTop sz="81129" autoAdjust="0"/>
  </p:normalViewPr>
  <p:slideViewPr>
    <p:cSldViewPr snapToGrid="0" snapToObjects="1">
      <p:cViewPr varScale="1">
        <p:scale>
          <a:sx n="66" d="100"/>
          <a:sy n="66" d="100"/>
        </p:scale>
        <p:origin x="1829" y="48"/>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r>
            <a:rPr lang="pt-PT" sz="2800" b="1"/>
            <a:t>A Convenção de “Budapeste” tem:</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pt-PT" sz="2800"/>
            <a:t>a.) Um Protocolo adicional?</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r>
            <a:rPr lang="pt-PT" sz="2800"/>
            <a:t>b.) Dois Protocolos adicionais?</a:t>
          </a:r>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custT="1"/>
      <dgm:spPr/>
      <dgm:t>
        <a:bodyPr/>
        <a:lstStyle/>
        <a:p>
          <a:r>
            <a:rPr lang="pt-PT" sz="2800"/>
            <a:t>c.) Três Protocolos adicionais?</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4" custScaleX="25307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4"/>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3"/>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4"/>
      <dgm:spPr/>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3"/>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4"/>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3"/>
      <dgm:spPr/>
    </dgm:pt>
    <dgm:pt modelId="{02B19E4E-8333-4B4F-AA1E-19B5E7CAD48B}" type="pres">
      <dgm:prSet presAssocID="{412DA8CB-B9E5-F44F-9FDD-EF35DF68306D}"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2E9FB024-7424-694A-AF48-3FAF0F12021E}" srcId="{8E61202A-36DD-0240-811A-270D9611A395}" destId="{323950B2-6BC2-AE4B-B5B8-B2437BA58494}" srcOrd="1" destOrd="0" parTransId="{7D9EC74E-4481-C849-9F84-FC81A57E126D}" sibTransId="{A9F617AB-9877-BB4B-828A-76F7E3E29AEF}"/>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84510C55-401A-B84B-B242-E565DB29F691}" type="presOf" srcId="{323950B2-6BC2-AE4B-B5B8-B2437BA58494}" destId="{D6847470-F054-2943-A634-F983FF0A0122}" srcOrd="0" destOrd="0" presId="urn:microsoft.com/office/officeart/2008/layout/LinedList"/>
    <dgm:cxn modelId="{AFD2487F-444F-4C44-A623-9AAFEB90AC49}" srcId="{8E61202A-36DD-0240-811A-270D9611A395}" destId="{412DA8CB-B9E5-F44F-9FDD-EF35DF68306D}" srcOrd="2"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F510A3A4-236B-CB4D-A5E8-9023C3F0BE11}" type="presParOf" srcId="{71554259-89F3-DC41-AF38-A80F6823C6AB}" destId="{D06F8563-21D8-9742-9655-9B668CF235AD}" srcOrd="4" destOrd="0" presId="urn:microsoft.com/office/officeart/2008/layout/LinedList"/>
    <dgm:cxn modelId="{16DAFC8A-F1F5-1641-8707-1CE88017FB01}" type="presParOf" srcId="{D06F8563-21D8-9742-9655-9B668CF235AD}" destId="{FC6B0E8A-D5C8-BF42-A0DB-5A2B5E61A3A8}" srcOrd="0" destOrd="0" presId="urn:microsoft.com/office/officeart/2008/layout/LinedList"/>
    <dgm:cxn modelId="{8F33C239-57B9-B445-B38B-FF410079A24B}" type="presParOf" srcId="{D06F8563-21D8-9742-9655-9B668CF235AD}" destId="{D6847470-F054-2943-A634-F983FF0A0122}" srcOrd="1" destOrd="0" presId="urn:microsoft.com/office/officeart/2008/layout/LinedList"/>
    <dgm:cxn modelId="{23C27123-2EAB-2B43-9B0D-2A7AC6298857}" type="presParOf" srcId="{D06F8563-21D8-9742-9655-9B668CF235AD}" destId="{93837557-E77B-4749-A0F8-1876E8CD33B9}" srcOrd="2" destOrd="0" presId="urn:microsoft.com/office/officeart/2008/layout/LinedList"/>
    <dgm:cxn modelId="{D6C3D364-3FB9-8B43-90CA-317CC2DDC326}" type="presParOf" srcId="{71554259-89F3-DC41-AF38-A80F6823C6AB}" destId="{5B901F7D-EE59-304E-B86D-F0C8CC3A841B}" srcOrd="5" destOrd="0" presId="urn:microsoft.com/office/officeart/2008/layout/LinedList"/>
    <dgm:cxn modelId="{11E18F95-DF79-BE4F-8BB1-A35E7C4ED493}" type="presParOf" srcId="{71554259-89F3-DC41-AF38-A80F6823C6AB}" destId="{3A7A15FE-03D5-7B4E-BE07-5A9A9318E5F4}" srcOrd="6" destOrd="0" presId="urn:microsoft.com/office/officeart/2008/layout/LinedList"/>
    <dgm:cxn modelId="{C2E47F5A-39F7-DF43-BE84-E18F61610EDB}" type="presParOf" srcId="{71554259-89F3-DC41-AF38-A80F6823C6AB}" destId="{A4B3FD2E-63E5-E445-B87B-210177B3706B}" srcOrd="7"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8" destOrd="0" presId="urn:microsoft.com/office/officeart/2008/layout/LinedList"/>
    <dgm:cxn modelId="{36F882B9-374E-704C-A5A8-4D4EB195D1D4}" type="presParOf" srcId="{71554259-89F3-DC41-AF38-A80F6823C6AB}" destId="{02B19E4E-8333-4B4F-AA1E-19B5E7CAD48B}" srcOrd="9"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99F815F-D7C7-4692-8EC2-275E2635E161}" type="doc">
      <dgm:prSet loTypeId="urn:microsoft.com/office/officeart/2005/8/layout/hProcess9" loCatId="process" qsTypeId="urn:microsoft.com/office/officeart/2005/8/quickstyle/3d3" qsCatId="3D" csTypeId="urn:microsoft.com/office/officeart/2005/8/colors/accent1_2" csCatId="accent1" phldr="1"/>
      <dgm:spPr/>
    </dgm:pt>
    <dgm:pt modelId="{6453E9DF-F54C-49A5-A040-316F77F21138}">
      <dgm:prSet phldrT="[Text]"/>
      <dgm:spPr/>
      <dgm:t>
        <a:bodyPr/>
        <a:lstStyle/>
        <a:p>
          <a:r>
            <a:rPr lang="pt-PT"/>
            <a:t>Informação de base</a:t>
          </a:r>
        </a:p>
      </dgm:t>
    </dgm:pt>
    <dgm:pt modelId="{3AE45FBA-4259-41EA-91FE-97B4D7394A60}" type="parTrans" cxnId="{CA28B7BB-DBD9-4D84-A27C-D738FDFC888B}">
      <dgm:prSet/>
      <dgm:spPr/>
      <dgm:t>
        <a:bodyPr/>
        <a:lstStyle/>
        <a:p>
          <a:endParaRPr lang="en-GB"/>
        </a:p>
      </dgm:t>
    </dgm:pt>
    <dgm:pt modelId="{690421DD-C304-4A63-BF30-F292C4119497}" type="sibTrans" cxnId="{CA28B7BB-DBD9-4D84-A27C-D738FDFC888B}">
      <dgm:prSet/>
      <dgm:spPr/>
      <dgm:t>
        <a:bodyPr/>
        <a:lstStyle/>
        <a:p>
          <a:endParaRPr lang="en-GB"/>
        </a:p>
      </dgm:t>
    </dgm:pt>
    <dgm:pt modelId="{73F137A6-5821-41E4-B415-856C989C803A}">
      <dgm:prSet phldrT="[Text]"/>
      <dgm:spPr/>
      <dgm:t>
        <a:bodyPr/>
        <a:lstStyle/>
        <a:p>
          <a:r>
            <a:rPr lang="pt-PT"/>
            <a:t>Elementos adicionais</a:t>
          </a:r>
        </a:p>
      </dgm:t>
    </dgm:pt>
    <dgm:pt modelId="{9C2FC2FF-6CA9-4691-9F0F-92C7656CA882}" type="parTrans" cxnId="{2448774E-F842-48E9-974B-3B5229C145C0}">
      <dgm:prSet/>
      <dgm:spPr/>
      <dgm:t>
        <a:bodyPr/>
        <a:lstStyle/>
        <a:p>
          <a:endParaRPr lang="en-GB"/>
        </a:p>
      </dgm:t>
    </dgm:pt>
    <dgm:pt modelId="{2482B687-AD21-4C70-8EB3-FEF873FB1DE1}" type="sibTrans" cxnId="{2448774E-F842-48E9-974B-3B5229C145C0}">
      <dgm:prSet/>
      <dgm:spPr/>
      <dgm:t>
        <a:bodyPr/>
        <a:lstStyle/>
        <a:p>
          <a:endParaRPr lang="en-GB"/>
        </a:p>
      </dgm:t>
    </dgm:pt>
    <dgm:pt modelId="{D4DD07FB-9C74-4BDD-BCCD-0B0C805F8B33}">
      <dgm:prSet phldrT="[Text]"/>
      <dgm:spPr/>
      <dgm:t>
        <a:bodyPr/>
        <a:lstStyle/>
        <a:p>
          <a:r>
            <a:rPr lang="pt-PT"/>
            <a:t>Aplicação do direito interno</a:t>
          </a:r>
        </a:p>
      </dgm:t>
    </dgm:pt>
    <dgm:pt modelId="{5E697569-9484-4E09-89E2-BCDCB8DBF4F1}" type="parTrans" cxnId="{C65E7FE4-E46A-4DCE-AEE2-AB192C5F7C70}">
      <dgm:prSet/>
      <dgm:spPr/>
      <dgm:t>
        <a:bodyPr/>
        <a:lstStyle/>
        <a:p>
          <a:endParaRPr lang="en-GB"/>
        </a:p>
      </dgm:t>
    </dgm:pt>
    <dgm:pt modelId="{B7182E28-E9BD-44F4-A70F-491FF5A71BDD}" type="sibTrans" cxnId="{C65E7FE4-E46A-4DCE-AEE2-AB192C5F7C70}">
      <dgm:prSet/>
      <dgm:spPr/>
      <dgm:t>
        <a:bodyPr/>
        <a:lstStyle/>
        <a:p>
          <a:endParaRPr lang="en-GB"/>
        </a:p>
      </dgm:t>
    </dgm:pt>
    <dgm:pt modelId="{E7E16D95-E60D-4691-9AB6-0DAA5368CBC0}" type="pres">
      <dgm:prSet presAssocID="{099F815F-D7C7-4692-8EC2-275E2635E161}" presName="CompostProcess" presStyleCnt="0">
        <dgm:presLayoutVars>
          <dgm:dir/>
          <dgm:resizeHandles val="exact"/>
        </dgm:presLayoutVars>
      </dgm:prSet>
      <dgm:spPr/>
    </dgm:pt>
    <dgm:pt modelId="{A2F54516-55C0-4C75-9C2C-BBDD7DD40C0E}" type="pres">
      <dgm:prSet presAssocID="{099F815F-D7C7-4692-8EC2-275E2635E161}" presName="arrow" presStyleLbl="bgShp" presStyleIdx="0" presStyleCnt="1"/>
      <dgm:spPr/>
    </dgm:pt>
    <dgm:pt modelId="{6AB407BD-03CA-4D78-81A5-E6A0CA0EA1A7}" type="pres">
      <dgm:prSet presAssocID="{099F815F-D7C7-4692-8EC2-275E2635E161}" presName="linearProcess" presStyleCnt="0"/>
      <dgm:spPr/>
    </dgm:pt>
    <dgm:pt modelId="{824B2713-2598-4860-8F45-C0BB7436738C}" type="pres">
      <dgm:prSet presAssocID="{6453E9DF-F54C-49A5-A040-316F77F21138}" presName="textNode" presStyleLbl="node1" presStyleIdx="0" presStyleCnt="3">
        <dgm:presLayoutVars>
          <dgm:bulletEnabled val="1"/>
        </dgm:presLayoutVars>
      </dgm:prSet>
      <dgm:spPr/>
    </dgm:pt>
    <dgm:pt modelId="{21AB8A55-6FC1-4864-923C-9D342DF94797}" type="pres">
      <dgm:prSet presAssocID="{690421DD-C304-4A63-BF30-F292C4119497}" presName="sibTrans" presStyleCnt="0"/>
      <dgm:spPr/>
    </dgm:pt>
    <dgm:pt modelId="{8A9AFDA2-C209-4BFB-BF86-89C13E5479E7}" type="pres">
      <dgm:prSet presAssocID="{73F137A6-5821-41E4-B415-856C989C803A}" presName="textNode" presStyleLbl="node1" presStyleIdx="1" presStyleCnt="3">
        <dgm:presLayoutVars>
          <dgm:bulletEnabled val="1"/>
        </dgm:presLayoutVars>
      </dgm:prSet>
      <dgm:spPr/>
    </dgm:pt>
    <dgm:pt modelId="{CB2602AC-4D62-4A37-B2A6-B8D488C29039}" type="pres">
      <dgm:prSet presAssocID="{2482B687-AD21-4C70-8EB3-FEF873FB1DE1}" presName="sibTrans" presStyleCnt="0"/>
      <dgm:spPr/>
    </dgm:pt>
    <dgm:pt modelId="{A0B3A59F-9741-43A7-A5A6-EF652106C087}" type="pres">
      <dgm:prSet presAssocID="{D4DD07FB-9C74-4BDD-BCCD-0B0C805F8B33}" presName="textNode" presStyleLbl="node1" presStyleIdx="2" presStyleCnt="3">
        <dgm:presLayoutVars>
          <dgm:bulletEnabled val="1"/>
        </dgm:presLayoutVars>
      </dgm:prSet>
      <dgm:spPr/>
    </dgm:pt>
  </dgm:ptLst>
  <dgm:cxnLst>
    <dgm:cxn modelId="{2448774E-F842-48E9-974B-3B5229C145C0}" srcId="{099F815F-D7C7-4692-8EC2-275E2635E161}" destId="{73F137A6-5821-41E4-B415-856C989C803A}" srcOrd="1" destOrd="0" parTransId="{9C2FC2FF-6CA9-4691-9F0F-92C7656CA882}" sibTransId="{2482B687-AD21-4C70-8EB3-FEF873FB1DE1}"/>
    <dgm:cxn modelId="{1B94C451-3105-4F3B-A77A-EECF27D75FBF}" type="presOf" srcId="{6453E9DF-F54C-49A5-A040-316F77F21138}" destId="{824B2713-2598-4860-8F45-C0BB7436738C}" srcOrd="0" destOrd="0" presId="urn:microsoft.com/office/officeart/2005/8/layout/hProcess9"/>
    <dgm:cxn modelId="{CA28B7BB-DBD9-4D84-A27C-D738FDFC888B}" srcId="{099F815F-D7C7-4692-8EC2-275E2635E161}" destId="{6453E9DF-F54C-49A5-A040-316F77F21138}" srcOrd="0" destOrd="0" parTransId="{3AE45FBA-4259-41EA-91FE-97B4D7394A60}" sibTransId="{690421DD-C304-4A63-BF30-F292C4119497}"/>
    <dgm:cxn modelId="{A47074C3-3251-48FB-AB71-A882F36C7AF5}" type="presOf" srcId="{099F815F-D7C7-4692-8EC2-275E2635E161}" destId="{E7E16D95-E60D-4691-9AB6-0DAA5368CBC0}" srcOrd="0" destOrd="0" presId="urn:microsoft.com/office/officeart/2005/8/layout/hProcess9"/>
    <dgm:cxn modelId="{C65E7FE4-E46A-4DCE-AEE2-AB192C5F7C70}" srcId="{099F815F-D7C7-4692-8EC2-275E2635E161}" destId="{D4DD07FB-9C74-4BDD-BCCD-0B0C805F8B33}" srcOrd="2" destOrd="0" parTransId="{5E697569-9484-4E09-89E2-BCDCB8DBF4F1}" sibTransId="{B7182E28-E9BD-44F4-A70F-491FF5A71BDD}"/>
    <dgm:cxn modelId="{AA8690EF-5068-4EDF-B65D-B7BCA116853E}" type="presOf" srcId="{73F137A6-5821-41E4-B415-856C989C803A}" destId="{8A9AFDA2-C209-4BFB-BF86-89C13E5479E7}" srcOrd="0" destOrd="0" presId="urn:microsoft.com/office/officeart/2005/8/layout/hProcess9"/>
    <dgm:cxn modelId="{CA89C0F0-FE73-45E2-AA27-ED8B70604F3A}" type="presOf" srcId="{D4DD07FB-9C74-4BDD-BCCD-0B0C805F8B33}" destId="{A0B3A59F-9741-43A7-A5A6-EF652106C087}" srcOrd="0" destOrd="0" presId="urn:microsoft.com/office/officeart/2005/8/layout/hProcess9"/>
    <dgm:cxn modelId="{23D98DFE-35F9-4C1E-9F41-F91AF02F44A0}" type="presParOf" srcId="{E7E16D95-E60D-4691-9AB6-0DAA5368CBC0}" destId="{A2F54516-55C0-4C75-9C2C-BBDD7DD40C0E}" srcOrd="0" destOrd="0" presId="urn:microsoft.com/office/officeart/2005/8/layout/hProcess9"/>
    <dgm:cxn modelId="{CBCEFF67-BFF5-4AD1-B928-7A4C96534888}" type="presParOf" srcId="{E7E16D95-E60D-4691-9AB6-0DAA5368CBC0}" destId="{6AB407BD-03CA-4D78-81A5-E6A0CA0EA1A7}" srcOrd="1" destOrd="0" presId="urn:microsoft.com/office/officeart/2005/8/layout/hProcess9"/>
    <dgm:cxn modelId="{AFC18800-C975-444A-9A43-EF5A00A3AD25}" type="presParOf" srcId="{6AB407BD-03CA-4D78-81A5-E6A0CA0EA1A7}" destId="{824B2713-2598-4860-8F45-C0BB7436738C}" srcOrd="0" destOrd="0" presId="urn:microsoft.com/office/officeart/2005/8/layout/hProcess9"/>
    <dgm:cxn modelId="{F12FBE8B-1AB7-467E-8905-D1EEFB82C00F}" type="presParOf" srcId="{6AB407BD-03CA-4D78-81A5-E6A0CA0EA1A7}" destId="{21AB8A55-6FC1-4864-923C-9D342DF94797}" srcOrd="1" destOrd="0" presId="urn:microsoft.com/office/officeart/2005/8/layout/hProcess9"/>
    <dgm:cxn modelId="{9A8497AB-796F-44C5-A485-40B4922CDD07}" type="presParOf" srcId="{6AB407BD-03CA-4D78-81A5-E6A0CA0EA1A7}" destId="{8A9AFDA2-C209-4BFB-BF86-89C13E5479E7}" srcOrd="2" destOrd="0" presId="urn:microsoft.com/office/officeart/2005/8/layout/hProcess9"/>
    <dgm:cxn modelId="{ED944954-5CD1-4C40-8885-E17E64F79EBA}" type="presParOf" srcId="{6AB407BD-03CA-4D78-81A5-E6A0CA0EA1A7}" destId="{CB2602AC-4D62-4A37-B2A6-B8D488C29039}" srcOrd="3" destOrd="0" presId="urn:microsoft.com/office/officeart/2005/8/layout/hProcess9"/>
    <dgm:cxn modelId="{C46EDC61-1E4C-42B7-A3B1-D43F6716A118}" type="presParOf" srcId="{6AB407BD-03CA-4D78-81A5-E6A0CA0EA1A7}" destId="{A0B3A59F-9741-43A7-A5A6-EF652106C087}" srcOrd="4" destOrd="0" presId="urn:microsoft.com/office/officeart/2005/8/layout/hProcess9"/>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r>
            <a:rPr lang="pt-PT" sz="2800" b="1" i="0"/>
            <a:t>Os pedidos de AJM devem ser executados em conformidade com:</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pt-PT" sz="2800"/>
            <a:t>a.) </a:t>
          </a:r>
          <a:r>
            <a:rPr lang="pt-PT" sz="2800" b="0" i="0"/>
            <a:t>Lei da Parte requerente</a:t>
          </a:r>
          <a:r>
            <a:rPr lang="pt-PT" sz="2800"/>
            <a:t>?</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r>
            <a:rPr lang="pt-PT" sz="2800"/>
            <a:t>b.) </a:t>
          </a:r>
          <a:r>
            <a:rPr lang="pt-PT" sz="2800" b="0" i="0"/>
            <a:t>Lei da Parte requerida</a:t>
          </a:r>
          <a:r>
            <a:rPr lang="pt-PT" sz="2800"/>
            <a:t>?</a:t>
          </a:r>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custT="1"/>
      <dgm:spPr/>
      <dgm:t>
        <a:bodyPr/>
        <a:lstStyle/>
        <a:p>
          <a:r>
            <a:rPr lang="pt-PT" sz="2800"/>
            <a:t>c.) Ambas?</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4" custScaleX="25307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4"/>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3"/>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4"/>
      <dgm:spPr/>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3"/>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4"/>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3"/>
      <dgm:spPr/>
    </dgm:pt>
    <dgm:pt modelId="{02B19E4E-8333-4B4F-AA1E-19B5E7CAD48B}" type="pres">
      <dgm:prSet presAssocID="{412DA8CB-B9E5-F44F-9FDD-EF35DF68306D}"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2E9FB024-7424-694A-AF48-3FAF0F12021E}" srcId="{8E61202A-36DD-0240-811A-270D9611A395}" destId="{323950B2-6BC2-AE4B-B5B8-B2437BA58494}" srcOrd="1" destOrd="0" parTransId="{7D9EC74E-4481-C849-9F84-FC81A57E126D}" sibTransId="{A9F617AB-9877-BB4B-828A-76F7E3E29AEF}"/>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84510C55-401A-B84B-B242-E565DB29F691}" type="presOf" srcId="{323950B2-6BC2-AE4B-B5B8-B2437BA58494}" destId="{D6847470-F054-2943-A634-F983FF0A0122}" srcOrd="0" destOrd="0" presId="urn:microsoft.com/office/officeart/2008/layout/LinedList"/>
    <dgm:cxn modelId="{AFD2487F-444F-4C44-A623-9AAFEB90AC49}" srcId="{8E61202A-36DD-0240-811A-270D9611A395}" destId="{412DA8CB-B9E5-F44F-9FDD-EF35DF68306D}" srcOrd="2"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F510A3A4-236B-CB4D-A5E8-9023C3F0BE11}" type="presParOf" srcId="{71554259-89F3-DC41-AF38-A80F6823C6AB}" destId="{D06F8563-21D8-9742-9655-9B668CF235AD}" srcOrd="4" destOrd="0" presId="urn:microsoft.com/office/officeart/2008/layout/LinedList"/>
    <dgm:cxn modelId="{16DAFC8A-F1F5-1641-8707-1CE88017FB01}" type="presParOf" srcId="{D06F8563-21D8-9742-9655-9B668CF235AD}" destId="{FC6B0E8A-D5C8-BF42-A0DB-5A2B5E61A3A8}" srcOrd="0" destOrd="0" presId="urn:microsoft.com/office/officeart/2008/layout/LinedList"/>
    <dgm:cxn modelId="{8F33C239-57B9-B445-B38B-FF410079A24B}" type="presParOf" srcId="{D06F8563-21D8-9742-9655-9B668CF235AD}" destId="{D6847470-F054-2943-A634-F983FF0A0122}" srcOrd="1" destOrd="0" presId="urn:microsoft.com/office/officeart/2008/layout/LinedList"/>
    <dgm:cxn modelId="{23C27123-2EAB-2B43-9B0D-2A7AC6298857}" type="presParOf" srcId="{D06F8563-21D8-9742-9655-9B668CF235AD}" destId="{93837557-E77B-4749-A0F8-1876E8CD33B9}" srcOrd="2" destOrd="0" presId="urn:microsoft.com/office/officeart/2008/layout/LinedList"/>
    <dgm:cxn modelId="{D6C3D364-3FB9-8B43-90CA-317CC2DDC326}" type="presParOf" srcId="{71554259-89F3-DC41-AF38-A80F6823C6AB}" destId="{5B901F7D-EE59-304E-B86D-F0C8CC3A841B}" srcOrd="5" destOrd="0" presId="urn:microsoft.com/office/officeart/2008/layout/LinedList"/>
    <dgm:cxn modelId="{11E18F95-DF79-BE4F-8BB1-A35E7C4ED493}" type="presParOf" srcId="{71554259-89F3-DC41-AF38-A80F6823C6AB}" destId="{3A7A15FE-03D5-7B4E-BE07-5A9A9318E5F4}" srcOrd="6" destOrd="0" presId="urn:microsoft.com/office/officeart/2008/layout/LinedList"/>
    <dgm:cxn modelId="{C2E47F5A-39F7-DF43-BE84-E18F61610EDB}" type="presParOf" srcId="{71554259-89F3-DC41-AF38-A80F6823C6AB}" destId="{A4B3FD2E-63E5-E445-B87B-210177B3706B}" srcOrd="7"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8" destOrd="0" presId="urn:microsoft.com/office/officeart/2008/layout/LinedList"/>
    <dgm:cxn modelId="{36F882B9-374E-704C-A5A8-4D4EB195D1D4}" type="presParOf" srcId="{71554259-89F3-DC41-AF38-A80F6823C6AB}" destId="{02B19E4E-8333-4B4F-AA1E-19B5E7CAD48B}" srcOrd="9"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r>
            <a:rPr lang="pt-PT" sz="2800" b="1" i="0"/>
            <a:t>A transmissão eletrónica dos pedidos de AJM deve ser:</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pt-PT" sz="2800"/>
            <a:t>a.) Permitida?</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r>
            <a:rPr lang="pt-PT" sz="2800"/>
            <a:t>b.) Não permitida</a:t>
          </a:r>
          <a:r>
            <a:rPr lang="pt-PT" sz="2800" b="0" i="0"/>
            <a:t>?</a:t>
          </a:r>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custT="1"/>
      <dgm:spPr/>
      <dgm:t>
        <a:bodyPr/>
        <a:lstStyle/>
        <a:p>
          <a:r>
            <a:rPr lang="pt-PT" sz="2800"/>
            <a:t>c.) Não está determinada?</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4" custScaleX="25307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4"/>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3"/>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4"/>
      <dgm:spPr/>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3"/>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4"/>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3"/>
      <dgm:spPr/>
    </dgm:pt>
    <dgm:pt modelId="{02B19E4E-8333-4B4F-AA1E-19B5E7CAD48B}" type="pres">
      <dgm:prSet presAssocID="{412DA8CB-B9E5-F44F-9FDD-EF35DF68306D}"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2E9FB024-7424-694A-AF48-3FAF0F12021E}" srcId="{8E61202A-36DD-0240-811A-270D9611A395}" destId="{323950B2-6BC2-AE4B-B5B8-B2437BA58494}" srcOrd="1" destOrd="0" parTransId="{7D9EC74E-4481-C849-9F84-FC81A57E126D}" sibTransId="{A9F617AB-9877-BB4B-828A-76F7E3E29AEF}"/>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84510C55-401A-B84B-B242-E565DB29F691}" type="presOf" srcId="{323950B2-6BC2-AE4B-B5B8-B2437BA58494}" destId="{D6847470-F054-2943-A634-F983FF0A0122}" srcOrd="0" destOrd="0" presId="urn:microsoft.com/office/officeart/2008/layout/LinedList"/>
    <dgm:cxn modelId="{AFD2487F-444F-4C44-A623-9AAFEB90AC49}" srcId="{8E61202A-36DD-0240-811A-270D9611A395}" destId="{412DA8CB-B9E5-F44F-9FDD-EF35DF68306D}" srcOrd="2"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F510A3A4-236B-CB4D-A5E8-9023C3F0BE11}" type="presParOf" srcId="{71554259-89F3-DC41-AF38-A80F6823C6AB}" destId="{D06F8563-21D8-9742-9655-9B668CF235AD}" srcOrd="4" destOrd="0" presId="urn:microsoft.com/office/officeart/2008/layout/LinedList"/>
    <dgm:cxn modelId="{16DAFC8A-F1F5-1641-8707-1CE88017FB01}" type="presParOf" srcId="{D06F8563-21D8-9742-9655-9B668CF235AD}" destId="{FC6B0E8A-D5C8-BF42-A0DB-5A2B5E61A3A8}" srcOrd="0" destOrd="0" presId="urn:microsoft.com/office/officeart/2008/layout/LinedList"/>
    <dgm:cxn modelId="{8F33C239-57B9-B445-B38B-FF410079A24B}" type="presParOf" srcId="{D06F8563-21D8-9742-9655-9B668CF235AD}" destId="{D6847470-F054-2943-A634-F983FF0A0122}" srcOrd="1" destOrd="0" presId="urn:microsoft.com/office/officeart/2008/layout/LinedList"/>
    <dgm:cxn modelId="{23C27123-2EAB-2B43-9B0D-2A7AC6298857}" type="presParOf" srcId="{D06F8563-21D8-9742-9655-9B668CF235AD}" destId="{93837557-E77B-4749-A0F8-1876E8CD33B9}" srcOrd="2" destOrd="0" presId="urn:microsoft.com/office/officeart/2008/layout/LinedList"/>
    <dgm:cxn modelId="{D6C3D364-3FB9-8B43-90CA-317CC2DDC326}" type="presParOf" srcId="{71554259-89F3-DC41-AF38-A80F6823C6AB}" destId="{5B901F7D-EE59-304E-B86D-F0C8CC3A841B}" srcOrd="5" destOrd="0" presId="urn:microsoft.com/office/officeart/2008/layout/LinedList"/>
    <dgm:cxn modelId="{11E18F95-DF79-BE4F-8BB1-A35E7C4ED493}" type="presParOf" srcId="{71554259-89F3-DC41-AF38-A80F6823C6AB}" destId="{3A7A15FE-03D5-7B4E-BE07-5A9A9318E5F4}" srcOrd="6" destOrd="0" presId="urn:microsoft.com/office/officeart/2008/layout/LinedList"/>
    <dgm:cxn modelId="{C2E47F5A-39F7-DF43-BE84-E18F61610EDB}" type="presParOf" srcId="{71554259-89F3-DC41-AF38-A80F6823C6AB}" destId="{A4B3FD2E-63E5-E445-B87B-210177B3706B}" srcOrd="7"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8" destOrd="0" presId="urn:microsoft.com/office/officeart/2008/layout/LinedList"/>
    <dgm:cxn modelId="{36F882B9-374E-704C-A5A8-4D4EB195D1D4}" type="presParOf" srcId="{71554259-89F3-DC41-AF38-A80F6823C6AB}" destId="{02B19E4E-8333-4B4F-AA1E-19B5E7CAD48B}" srcOrd="9"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0"/>
          <a:ext cx="7166858"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0"/>
          <a:ext cx="2773788" cy="406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pt-PT" sz="2800" b="1" kern="1200"/>
            <a:t>A Convenção de “Budapeste” tem:</a:t>
          </a:r>
        </a:p>
      </dsp:txBody>
      <dsp:txXfrm>
        <a:off x="0" y="0"/>
        <a:ext cx="2773788" cy="4064000"/>
      </dsp:txXfrm>
    </dsp:sp>
    <dsp:sp modelId="{5D9EDF3F-7B20-8E47-A431-F9F24450F874}">
      <dsp:nvSpPr>
        <dsp:cNvPr id="0" name=""/>
        <dsp:cNvSpPr/>
      </dsp:nvSpPr>
      <dsp:spPr>
        <a:xfrm>
          <a:off x="2855989" y="63500"/>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pt-PT" sz="2800" kern="1200"/>
            <a:t>a.) Um Protocolo adicional?</a:t>
          </a:r>
        </a:p>
      </dsp:txBody>
      <dsp:txXfrm>
        <a:off x="2855989" y="63500"/>
        <a:ext cx="4301899" cy="1269999"/>
      </dsp:txXfrm>
    </dsp:sp>
    <dsp:sp modelId="{EB798B99-5590-864A-A2C1-F553D99D3FAA}">
      <dsp:nvSpPr>
        <dsp:cNvPr id="0" name=""/>
        <dsp:cNvSpPr/>
      </dsp:nvSpPr>
      <dsp:spPr>
        <a:xfrm>
          <a:off x="2773788" y="1333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847470-F054-2943-A634-F983FF0A0122}">
      <dsp:nvSpPr>
        <dsp:cNvPr id="0" name=""/>
        <dsp:cNvSpPr/>
      </dsp:nvSpPr>
      <dsp:spPr>
        <a:xfrm>
          <a:off x="2855989" y="13969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pt-PT" sz="2800" kern="1200"/>
            <a:t>b.) Dois Protocolos adicionais?</a:t>
          </a:r>
        </a:p>
      </dsp:txBody>
      <dsp:txXfrm>
        <a:off x="2855989" y="1396999"/>
        <a:ext cx="4301899" cy="1269999"/>
      </dsp:txXfrm>
    </dsp:sp>
    <dsp:sp modelId="{5B901F7D-EE59-304E-B86D-F0C8CC3A841B}">
      <dsp:nvSpPr>
        <dsp:cNvPr id="0" name=""/>
        <dsp:cNvSpPr/>
      </dsp:nvSpPr>
      <dsp:spPr>
        <a:xfrm>
          <a:off x="2773788" y="26669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855989" y="27304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pt-PT" sz="2800" kern="1200"/>
            <a:t>c.) Três Protocolos adicionais?</a:t>
          </a:r>
        </a:p>
      </dsp:txBody>
      <dsp:txXfrm>
        <a:off x="2855989" y="2730499"/>
        <a:ext cx="4301899" cy="1269999"/>
      </dsp:txXfrm>
    </dsp:sp>
    <dsp:sp modelId="{1E88F2A9-FC8F-2A4F-ABF4-2C5837CA76E5}">
      <dsp:nvSpPr>
        <dsp:cNvPr id="0" name=""/>
        <dsp:cNvSpPr/>
      </dsp:nvSpPr>
      <dsp:spPr>
        <a:xfrm>
          <a:off x="2773788" y="4000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F54516-55C0-4C75-9C2C-BBDD7DD40C0E}">
      <dsp:nvSpPr>
        <dsp:cNvPr id="0" name=""/>
        <dsp:cNvSpPr/>
      </dsp:nvSpPr>
      <dsp:spPr>
        <a:xfrm>
          <a:off x="457199" y="0"/>
          <a:ext cx="5181600" cy="4064000"/>
        </a:xfrm>
        <a:prstGeom prst="rightArrow">
          <a:avLst/>
        </a:prstGeom>
        <a:solidFill>
          <a:schemeClr val="accent1">
            <a:tint val="40000"/>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824B2713-2598-4860-8F45-C0BB7436738C}">
      <dsp:nvSpPr>
        <dsp:cNvPr id="0" name=""/>
        <dsp:cNvSpPr/>
      </dsp:nvSpPr>
      <dsp:spPr>
        <a:xfrm>
          <a:off x="6548" y="1219199"/>
          <a:ext cx="1962150" cy="1625600"/>
        </a:xfrm>
        <a:prstGeom prst="round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pt-PT" sz="2700" kern="1200"/>
            <a:t>Informação de base</a:t>
          </a:r>
        </a:p>
      </dsp:txBody>
      <dsp:txXfrm>
        <a:off x="85903" y="1298554"/>
        <a:ext cx="1803440" cy="1466890"/>
      </dsp:txXfrm>
    </dsp:sp>
    <dsp:sp modelId="{8A9AFDA2-C209-4BFB-BF86-89C13E5479E7}">
      <dsp:nvSpPr>
        <dsp:cNvPr id="0" name=""/>
        <dsp:cNvSpPr/>
      </dsp:nvSpPr>
      <dsp:spPr>
        <a:xfrm>
          <a:off x="2066925" y="1219199"/>
          <a:ext cx="1962150" cy="1625600"/>
        </a:xfrm>
        <a:prstGeom prst="round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pt-PT" sz="2700" kern="1200"/>
            <a:t>Elementos adicionais</a:t>
          </a:r>
        </a:p>
      </dsp:txBody>
      <dsp:txXfrm>
        <a:off x="2146280" y="1298554"/>
        <a:ext cx="1803440" cy="1466890"/>
      </dsp:txXfrm>
    </dsp:sp>
    <dsp:sp modelId="{A0B3A59F-9741-43A7-A5A6-EF652106C087}">
      <dsp:nvSpPr>
        <dsp:cNvPr id="0" name=""/>
        <dsp:cNvSpPr/>
      </dsp:nvSpPr>
      <dsp:spPr>
        <a:xfrm>
          <a:off x="4127301" y="1219199"/>
          <a:ext cx="1962150" cy="1625600"/>
        </a:xfrm>
        <a:prstGeom prst="round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pt-PT" sz="2700" kern="1200"/>
            <a:t>Aplicação do direito interno</a:t>
          </a:r>
        </a:p>
      </dsp:txBody>
      <dsp:txXfrm>
        <a:off x="4206656" y="1298554"/>
        <a:ext cx="1803440" cy="146689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0"/>
          <a:ext cx="7166858"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0"/>
          <a:ext cx="2773788" cy="406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pt-PT" sz="2800" b="1" i="0" kern="1200"/>
            <a:t>Os pedidos de AJM devem ser executados em conformidade com:</a:t>
          </a:r>
        </a:p>
      </dsp:txBody>
      <dsp:txXfrm>
        <a:off x="0" y="0"/>
        <a:ext cx="2773788" cy="4064000"/>
      </dsp:txXfrm>
    </dsp:sp>
    <dsp:sp modelId="{5D9EDF3F-7B20-8E47-A431-F9F24450F874}">
      <dsp:nvSpPr>
        <dsp:cNvPr id="0" name=""/>
        <dsp:cNvSpPr/>
      </dsp:nvSpPr>
      <dsp:spPr>
        <a:xfrm>
          <a:off x="2855989" y="63500"/>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pt-PT" sz="2800" kern="1200"/>
            <a:t>a.) </a:t>
          </a:r>
          <a:r>
            <a:rPr lang="pt-PT" sz="2800" b="0" i="0" kern="1200"/>
            <a:t>Lei da Parte requerente</a:t>
          </a:r>
          <a:r>
            <a:rPr lang="pt-PT" sz="2800" kern="1200"/>
            <a:t>?</a:t>
          </a:r>
        </a:p>
      </dsp:txBody>
      <dsp:txXfrm>
        <a:off x="2855989" y="63500"/>
        <a:ext cx="4301899" cy="1269999"/>
      </dsp:txXfrm>
    </dsp:sp>
    <dsp:sp modelId="{EB798B99-5590-864A-A2C1-F553D99D3FAA}">
      <dsp:nvSpPr>
        <dsp:cNvPr id="0" name=""/>
        <dsp:cNvSpPr/>
      </dsp:nvSpPr>
      <dsp:spPr>
        <a:xfrm>
          <a:off x="2773788" y="1333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847470-F054-2943-A634-F983FF0A0122}">
      <dsp:nvSpPr>
        <dsp:cNvPr id="0" name=""/>
        <dsp:cNvSpPr/>
      </dsp:nvSpPr>
      <dsp:spPr>
        <a:xfrm>
          <a:off x="2855989" y="13969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pt-PT" sz="2800" kern="1200"/>
            <a:t>b.) </a:t>
          </a:r>
          <a:r>
            <a:rPr lang="pt-PT" sz="2800" b="0" i="0" kern="1200"/>
            <a:t>Lei da Parte requerida</a:t>
          </a:r>
          <a:r>
            <a:rPr lang="pt-PT" sz="2800" kern="1200"/>
            <a:t>?</a:t>
          </a:r>
        </a:p>
      </dsp:txBody>
      <dsp:txXfrm>
        <a:off x="2855989" y="1396999"/>
        <a:ext cx="4301899" cy="1269999"/>
      </dsp:txXfrm>
    </dsp:sp>
    <dsp:sp modelId="{5B901F7D-EE59-304E-B86D-F0C8CC3A841B}">
      <dsp:nvSpPr>
        <dsp:cNvPr id="0" name=""/>
        <dsp:cNvSpPr/>
      </dsp:nvSpPr>
      <dsp:spPr>
        <a:xfrm>
          <a:off x="2773788" y="26669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855989" y="27304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pt-PT" sz="2800" kern="1200"/>
            <a:t>c.) Ambas?</a:t>
          </a:r>
        </a:p>
      </dsp:txBody>
      <dsp:txXfrm>
        <a:off x="2855989" y="2730499"/>
        <a:ext cx="4301899" cy="1269999"/>
      </dsp:txXfrm>
    </dsp:sp>
    <dsp:sp modelId="{1E88F2A9-FC8F-2A4F-ABF4-2C5837CA76E5}">
      <dsp:nvSpPr>
        <dsp:cNvPr id="0" name=""/>
        <dsp:cNvSpPr/>
      </dsp:nvSpPr>
      <dsp:spPr>
        <a:xfrm>
          <a:off x="2773788" y="4000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0"/>
          <a:ext cx="7166858"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0"/>
          <a:ext cx="2773788" cy="406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pt-PT" sz="2800" b="1" i="0" kern="1200"/>
            <a:t>A transmissão eletrónica dos pedidos de AJM deve ser:</a:t>
          </a:r>
        </a:p>
      </dsp:txBody>
      <dsp:txXfrm>
        <a:off x="0" y="0"/>
        <a:ext cx="2773788" cy="4064000"/>
      </dsp:txXfrm>
    </dsp:sp>
    <dsp:sp modelId="{5D9EDF3F-7B20-8E47-A431-F9F24450F874}">
      <dsp:nvSpPr>
        <dsp:cNvPr id="0" name=""/>
        <dsp:cNvSpPr/>
      </dsp:nvSpPr>
      <dsp:spPr>
        <a:xfrm>
          <a:off x="2855989" y="63500"/>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pt-PT" sz="2800" kern="1200"/>
            <a:t>a.) Permitida?</a:t>
          </a:r>
        </a:p>
      </dsp:txBody>
      <dsp:txXfrm>
        <a:off x="2855989" y="63500"/>
        <a:ext cx="4301899" cy="1269999"/>
      </dsp:txXfrm>
    </dsp:sp>
    <dsp:sp modelId="{EB798B99-5590-864A-A2C1-F553D99D3FAA}">
      <dsp:nvSpPr>
        <dsp:cNvPr id="0" name=""/>
        <dsp:cNvSpPr/>
      </dsp:nvSpPr>
      <dsp:spPr>
        <a:xfrm>
          <a:off x="2773788" y="1333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847470-F054-2943-A634-F983FF0A0122}">
      <dsp:nvSpPr>
        <dsp:cNvPr id="0" name=""/>
        <dsp:cNvSpPr/>
      </dsp:nvSpPr>
      <dsp:spPr>
        <a:xfrm>
          <a:off x="2855989" y="13969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pt-PT" sz="2800" kern="1200"/>
            <a:t>b.) Não permitida</a:t>
          </a:r>
          <a:r>
            <a:rPr lang="pt-PT" sz="2800" b="0" i="0" kern="1200"/>
            <a:t>?</a:t>
          </a:r>
        </a:p>
      </dsp:txBody>
      <dsp:txXfrm>
        <a:off x="2855989" y="1396999"/>
        <a:ext cx="4301899" cy="1269999"/>
      </dsp:txXfrm>
    </dsp:sp>
    <dsp:sp modelId="{5B901F7D-EE59-304E-B86D-F0C8CC3A841B}">
      <dsp:nvSpPr>
        <dsp:cNvPr id="0" name=""/>
        <dsp:cNvSpPr/>
      </dsp:nvSpPr>
      <dsp:spPr>
        <a:xfrm>
          <a:off x="2773788" y="26669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855989" y="27304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pt-PT" sz="2800" kern="1200"/>
            <a:t>c.) Não está determinada?</a:t>
          </a:r>
        </a:p>
      </dsp:txBody>
      <dsp:txXfrm>
        <a:off x="2855989" y="2730499"/>
        <a:ext cx="4301899" cy="1269999"/>
      </dsp:txXfrm>
    </dsp:sp>
    <dsp:sp modelId="{1E88F2A9-FC8F-2A4F-ABF4-2C5837CA76E5}">
      <dsp:nvSpPr>
        <dsp:cNvPr id="0" name=""/>
        <dsp:cNvSpPr/>
      </dsp:nvSpPr>
      <dsp:spPr>
        <a:xfrm>
          <a:off x="2773788" y="4000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9/21/2021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800" dirty="0">
                <a:effectLst/>
                <a:latin typeface="Calibri" panose="020F0502020204030204" pitchFamily="34" charset="0"/>
                <a:ea typeface="Calibri" panose="020F0502020204030204" pitchFamily="34" charset="0"/>
                <a:cs typeface="Times New Roman" panose="02020603050405020304" pitchFamily="18" charset="0"/>
              </a:rPr>
              <a:t>Este slide representa a agenda da sessão. Deve ser apresentada aos participantes, por partes, com uma estimativa do tempo necessário para a sua conclusão e a parte destinada às perguntas dos participantes</a:t>
            </a:r>
            <a:r>
              <a:rPr lang="en-US" dirty="0"/>
              <a:t>.</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a:p>
        </p:txBody>
      </p:sp>
    </p:spTree>
    <p:extLst>
      <p:ext uri="{BB962C8B-B14F-4D97-AF65-F5344CB8AC3E}">
        <p14:creationId xmlns:p14="http://schemas.microsoft.com/office/powerpoint/2010/main" val="14695335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a.)</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val="301592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O artigo 4.º estabelece, nomeadamente, que: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Times New Roman" panose="02020603050405020304" pitchFamily="18" charset="0"/>
              <a:buChar char="-"/>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regra geral, os pedidos são apresentados por escrito;</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Times New Roman" panose="02020603050405020304" pitchFamily="18" charset="0"/>
              <a:buChar char="-"/>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regra geral, os pedidos são reencaminhados através dos Ministérios da Justiça;</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Times New Roman" panose="02020603050405020304" pitchFamily="18" charset="0"/>
              <a:buChar char="-"/>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as comunicações referidas no n.º 2 devem ser sempre reencaminhadas através dos Ministérios da Justiça;</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Times New Roman" panose="02020603050405020304" pitchFamily="18" charset="0"/>
              <a:buChar char="-"/>
              <a:tabLst>
                <a:tab pos="457200" algn="l"/>
              </a:tabLst>
            </a:pPr>
            <a:r>
              <a:rPr lang="pt-PT" sz="1800" b="1" dirty="0">
                <a:effectLst/>
                <a:latin typeface="Calibri" panose="020F0502020204030204" pitchFamily="34" charset="0"/>
                <a:ea typeface="Calibri" panose="020F0502020204030204" pitchFamily="34" charset="0"/>
                <a:cs typeface="Times New Roman" panose="02020603050405020304" pitchFamily="18" charset="0"/>
              </a:rPr>
              <a:t>regra geral, os pedidos podem ser sempre transmitidos diretamente pela autoridade judiciária à autoridade judiciária;</a:t>
            </a:r>
            <a:endParaRPr lang="en-GB" sz="1800" b="1"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Times New Roman" panose="02020603050405020304" pitchFamily="18" charset="0"/>
              <a:buChar char="-"/>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quando aplicável, os pedidos relativos a infrações “</a:t>
            </a:r>
            <a:r>
              <a:rPr lang="pt-PT" sz="1800" dirty="0" err="1">
                <a:effectLst/>
                <a:latin typeface="Calibri" panose="020F0502020204030204" pitchFamily="34" charset="0"/>
                <a:ea typeface="Calibri" panose="020F0502020204030204" pitchFamily="34" charset="0"/>
                <a:cs typeface="Times New Roman" panose="02020603050405020304" pitchFamily="18" charset="0"/>
              </a:rPr>
              <a:t>administrativas/penais</a:t>
            </a:r>
            <a:r>
              <a:rPr lang="pt-PT" sz="1800" dirty="0">
                <a:effectLst/>
                <a:latin typeface="Calibri" panose="020F0502020204030204" pitchFamily="34" charset="0"/>
                <a:ea typeface="Calibri" panose="020F0502020204030204" pitchFamily="34" charset="0"/>
                <a:cs typeface="Times New Roman" panose="02020603050405020304" pitchFamily="18" charset="0"/>
              </a:rPr>
              <a:t>” podem ser transmitidos diretamente pela autoridade administrativa à autoridade administrativa – </a:t>
            </a:r>
            <a:r>
              <a:rPr lang="pt-PT" sz="1800" b="1" dirty="0">
                <a:effectLst/>
                <a:latin typeface="Calibri" panose="020F0502020204030204" pitchFamily="34" charset="0"/>
                <a:ea typeface="Calibri" panose="020F0502020204030204" pitchFamily="34" charset="0"/>
                <a:cs typeface="Times New Roman" panose="02020603050405020304" pitchFamily="18" charset="0"/>
              </a:rPr>
              <a:t>ou à autoridade judiciária caso essa autoridade seja a autoridade competente</a:t>
            </a:r>
            <a:r>
              <a:rPr lang="en-GB" b="1" dirty="0">
                <a:effectLst/>
                <a:latin typeface="Arial" panose="020B0604020202020204" pitchFamily="34" charset="0"/>
              </a:rPr>
              <a:t>.</a:t>
            </a:r>
            <a:r>
              <a:rPr lang="en-GB" dirty="0">
                <a:effectLst/>
                <a:latin typeface="Arial" panose="020B0604020202020204" pitchFamily="34" charset="0"/>
              </a:rPr>
              <a:t> </a:t>
            </a:r>
            <a:endParaRPr lang="sr-Latn-RS" dirty="0">
              <a:effectLst/>
              <a:latin typeface="Arial" panose="020B0604020202020204" pitchFamily="34" charset="0"/>
            </a:endParaRPr>
          </a:p>
          <a:p>
            <a:pPr marL="171450" indent="-171450" algn="just">
              <a:buFontTx/>
              <a:buChar char="-"/>
            </a:pPr>
            <a:endParaRPr lang="sr-Latn-RS" dirty="0">
              <a:effectLst/>
              <a:latin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a:p>
        </p:txBody>
      </p:sp>
    </p:spTree>
    <p:extLst>
      <p:ext uri="{BB962C8B-B14F-4D97-AF65-F5344CB8AC3E}">
        <p14:creationId xmlns:p14="http://schemas.microsoft.com/office/powerpoint/2010/main" val="24768942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O artigo 4.º não exclui que uma autoridade judiciária possa efetuar a transmissão a uma autoridade administrativa.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Por último, este artigo abre caminho à utilização das telecomunicações na transmissão de pedidos e de outras comunicações.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800" dirty="0">
                <a:effectLst/>
                <a:latin typeface="Calibri" panose="020F0502020204030204" pitchFamily="34" charset="0"/>
                <a:ea typeface="Calibri" panose="020F0502020204030204" pitchFamily="34" charset="0"/>
                <a:cs typeface="Times New Roman" panose="02020603050405020304" pitchFamily="18" charset="0"/>
              </a:rPr>
              <a:t>De salientar que o canal da Interpol é disponibilizado apenas para casos urgentes</a:t>
            </a:r>
            <a:r>
              <a:rPr lang="en-GB" dirty="0">
                <a:effectLst/>
                <a:latin typeface="Arial" panose="020B0604020202020204" pitchFamily="34" charset="0"/>
              </a:rPr>
              <a:t>.</a:t>
            </a:r>
            <a:endParaRPr lang="en-US" dirty="0"/>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38900540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a:lnSpc>
                <a:spcPct val="107000"/>
              </a:lnSpc>
              <a:spcAft>
                <a:spcPts val="800"/>
              </a:spcAft>
            </a:pPr>
            <a:r>
              <a:rPr lang="pt-PT" sz="1800" b="1" dirty="0">
                <a:effectLst/>
                <a:latin typeface="Calibri" panose="020F0502020204030204" pitchFamily="34" charset="0"/>
                <a:ea typeface="Calibri" panose="020F0502020204030204" pitchFamily="34" charset="0"/>
                <a:cs typeface="Times New Roman" panose="02020603050405020304" pitchFamily="18" charset="0"/>
              </a:rPr>
              <a:t>Artigo 11.º – Informação espontânea</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Este artigo abrange a assistência mútua em geral, o que até agora era apenas reconhecido no domínio limitado do branqueamento de capitais, nomeadamente a possibilidade de as Partes, sem pedido prévio, comunicarem entre si informação sobre investigações ou processos suscetíveis de contribuir para o objetivo comum de combater a criminalidade.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b="1"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b="1" dirty="0">
                <a:effectLst/>
                <a:latin typeface="Calibri" panose="020F0502020204030204" pitchFamily="34" charset="0"/>
                <a:ea typeface="Calibri" panose="020F0502020204030204" pitchFamily="34" charset="0"/>
                <a:cs typeface="Times New Roman" panose="02020603050405020304" pitchFamily="18" charset="0"/>
              </a:rPr>
              <a:t>Informação espontânea (artigo 26.º)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800" dirty="0">
                <a:effectLst/>
                <a:latin typeface="Calibri" panose="020F0502020204030204" pitchFamily="34" charset="0"/>
                <a:ea typeface="Calibri" panose="020F0502020204030204" pitchFamily="34" charset="0"/>
                <a:cs typeface="Times New Roman" panose="02020603050405020304" pitchFamily="18" charset="0"/>
              </a:rPr>
              <a:t>O presente artigo teve por base as disposições contidas em instrumentos anteriores do Conselho da Europa, tais como as do artigo 10.º da Convenção relativa ao Branqueamento, Deteção, Apreensão e Confisco dos Produtos do Crime (STE no 141) e do artigo 28.º da Convenção de Direito Penal sobre a Corrupção (STE n.º 173). É cada vez mais frequente dar-se o caso de uma Parte dispor de informação importante e estar convicta de que a mesma poderá ter interesse no contexto das investigações e das ações penais levadas a cabo por uma outra Parte que, por sua vez, não tem conhecimento da existência de tal informação. Em casos como este, não será apresentado qualquer pedido de assistência mútua. O n.º 1 autoriza o Estado que está na posse da informação a comunicá-la a um outro Estado, sem que haja lugar a um requerimento prévio. Esta disposição reveste-se de alguma utilidade, na medida em que, em conformidade com as leis vigentes nalguns Estados, é necessário que se conceda uma tal autoridade a fim de poder prestar assistência mútua na ausência de um pedido. Uma Parte não ficará, contudo, obrigada a proceder espontaneamente ao envio de informação a outra Parte, podendo assim exercer o seu poder discricionário de acordo com as circunstâncias do caso concreto. Além disso, a divulgação espontânea de informação não isenta a Parte responsável pela divulgação, caso lhe pertença a jurisdição, da investigação e da instauração de processos relativamente aos factos divulgados</a:t>
            </a:r>
            <a:r>
              <a:rPr lang="en-GB" dirty="0">
                <a:effectLst/>
                <a:latin typeface="Arial" panose="020B0604020202020204" pitchFamily="34" charset="0"/>
              </a:rPr>
              <a:t>. </a:t>
            </a:r>
            <a:endParaRPr lang="sr-Latn-RS" dirty="0">
              <a:effectLst/>
              <a:latin typeface="Arial" panose="020B0604020202020204" pitchFamily="34" charset="0"/>
            </a:endParaRPr>
          </a:p>
          <a:p>
            <a:pPr algn="just"/>
            <a:endParaRPr lang="sr-Latn-RS" dirty="0">
              <a:effectLst/>
              <a:latin typeface="Arial" panose="020B0604020202020204" pitchFamily="34" charset="0"/>
            </a:endParaRP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a:p>
        </p:txBody>
      </p:sp>
    </p:spTree>
    <p:extLst>
      <p:ext uri="{BB962C8B-B14F-4D97-AF65-F5344CB8AC3E}">
        <p14:creationId xmlns:p14="http://schemas.microsoft.com/office/powerpoint/2010/main" val="29378005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pt-PT" sz="1800" dirty="0">
                <a:effectLst/>
                <a:latin typeface="Calibri" panose="020F0502020204030204" pitchFamily="34" charset="0"/>
                <a:ea typeface="Calibri" panose="020F0502020204030204" pitchFamily="34" charset="0"/>
                <a:cs typeface="Times New Roman" panose="02020603050405020304" pitchFamily="18" charset="0"/>
              </a:rPr>
              <a:t>Tempo destinado às perguntas dos participantes</a:t>
            </a:r>
            <a:r>
              <a:rPr lang="en-US" dirty="0"/>
              <a:t>.</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34979342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sr-Latn-RS" dirty="0">
                <a:effectLst/>
                <a:latin typeface="Arial" panose="020B0604020202020204" pitchFamily="34" charset="0"/>
              </a:rPr>
              <a:t>A</a:t>
            </a:r>
            <a:r>
              <a:rPr lang="pt-PT" sz="1800" dirty="0">
                <a:effectLst/>
                <a:latin typeface="Calibri" panose="020F0502020204030204" pitchFamily="34" charset="0"/>
                <a:ea typeface="Calibri" panose="020F0502020204030204" pitchFamily="34" charset="0"/>
                <a:cs typeface="Times New Roman" panose="02020603050405020304" pitchFamily="18" charset="0"/>
              </a:rPr>
              <a:t>O artigo 4.º estabelece, nomeadamente, que: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Times New Roman" panose="02020603050405020304" pitchFamily="18" charset="0"/>
              <a:buChar char="-"/>
              <a:tabLst>
                <a:tab pos="457200" algn="l"/>
              </a:tabLst>
            </a:pPr>
            <a:r>
              <a:rPr lang="pt-PT" sz="1800" b="1" dirty="0">
                <a:effectLst/>
                <a:latin typeface="Calibri" panose="020F0502020204030204" pitchFamily="34" charset="0"/>
                <a:ea typeface="Calibri" panose="020F0502020204030204" pitchFamily="34" charset="0"/>
                <a:cs typeface="Times New Roman" panose="02020603050405020304" pitchFamily="18" charset="0"/>
              </a:rPr>
              <a:t>regra geral, os pedidos são apresentados por escrito;</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Times New Roman" panose="02020603050405020304" pitchFamily="18" charset="0"/>
              <a:buChar char="-"/>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regra geral, os pedidos são reencaminhados através dos Ministérios da Justiça;</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Times New Roman" panose="02020603050405020304" pitchFamily="18" charset="0"/>
              <a:buChar char="-"/>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as comunicações referidas no n.º 2 devem ser sempre reencaminhadas através dos Ministérios da Justiça;</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Times New Roman" panose="02020603050405020304" pitchFamily="18" charset="0"/>
              <a:buChar char="-"/>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regra geral, os pedidos podem ser sempre transmitidos diretamente pela autoridade judiciária à autoridade judiciária;</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Times New Roman" panose="02020603050405020304" pitchFamily="18" charset="0"/>
              <a:buChar char="-"/>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quando aplicável, os pedidos relativos a infrações “</a:t>
            </a:r>
            <a:r>
              <a:rPr lang="pt-PT" sz="1800" dirty="0" err="1">
                <a:effectLst/>
                <a:latin typeface="Calibri" panose="020F0502020204030204" pitchFamily="34" charset="0"/>
                <a:ea typeface="Calibri" panose="020F0502020204030204" pitchFamily="34" charset="0"/>
                <a:cs typeface="Times New Roman" panose="02020603050405020304" pitchFamily="18" charset="0"/>
              </a:rPr>
              <a:t>administrativas/penais</a:t>
            </a:r>
            <a:r>
              <a:rPr lang="pt-PT" sz="1800" dirty="0">
                <a:effectLst/>
                <a:latin typeface="Calibri" panose="020F0502020204030204" pitchFamily="34" charset="0"/>
                <a:ea typeface="Calibri" panose="020F0502020204030204" pitchFamily="34" charset="0"/>
                <a:cs typeface="Times New Roman" panose="02020603050405020304" pitchFamily="18" charset="0"/>
              </a:rPr>
              <a:t>” podem ser transmitidos diretamente pela autoridade administrativa à autoridade administrativa – ou à autoridade judiciária caso essa autoridade seja a autoridade competente</a:t>
            </a:r>
            <a:r>
              <a:rPr lang="en-GB" b="0" dirty="0">
                <a:effectLst/>
                <a:latin typeface="Arial" panose="020B0604020202020204" pitchFamily="34" charset="0"/>
              </a:rPr>
              <a:t>. </a:t>
            </a:r>
            <a:endParaRPr lang="sr-Latn-RS" b="0" dirty="0">
              <a:effectLst/>
              <a:latin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val="2509494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O artigo 27.º da Convenção de Budapeste (Procedimentos relativos a pedidos de assistência mútua em caso de inexistência de acordos internacionais aplicáveis), n.º 2 a 10, prevê um conjunto de normas referentes à prestação de assistência mútua na ausência de um tratado ou acordo de assistência jurídica mútua, firmado com base em legislação uniforme ou recíproca, entre as quais se contam a constituição de autoridades centrais, a imposição de condições, a definição de fundamentos e procedimentos em casos de adiamento ou recusa, a confidencialidade dos pedidos e as comunicações diretas.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No que respeita a estes aspetos expressamente abordados, e perante a inexistência de um tratado ou acordo de assistência jurídica mútua baseado em legislação uniforme ou recíproca, serão aplicáveis as disposições contidas no presente artigo em vez das disposições da legislação interna que normalmente regem as questões relacionadas com a assistência mútua. Paralelamente, o artigo 27.º não define normas relativas a outras matérias tradicionalmente tratadas pela legislação nacional em relação à assistência mútua no panorama internacional. Por exemplo, não existem quaisquer disposições respeitantes à forma e ao conteúdo dos pedidos, à recolha dos depoimentos das testemunhas no território das Partes requerente ou requerida, à elaboração de registos negociais ou oficiais, à transferência de testemunhas prisioneiras, ou à assistência em matéria de confisco.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800" dirty="0">
                <a:effectLst/>
                <a:latin typeface="Calibri" panose="020F0502020204030204" pitchFamily="34" charset="0"/>
                <a:ea typeface="Calibri" panose="020F0502020204030204" pitchFamily="34" charset="0"/>
                <a:cs typeface="Times New Roman" panose="02020603050405020304" pitchFamily="18" charset="0"/>
              </a:rPr>
              <a:t>Por exemplo, o artigo 29.º, n.º 2, da Convenção de Budapeste descreve o conteúdo de um requerimento de preservação em conformidade com as disposições do presente artigo. Tendo em conta que se trata de uma medida provisória e que o requerimento deverá ser preparado e transmitido rapidamente, a informação fornecida terá que ser sumária e incluir somente a informação mínima requerida de modo a permitir a preservação dos dados. Para além de especificar qual a autoridade que requer a preservação e qual a infração que está na origem de um tal requerimento, aquele deverá conter outros elementos, tais como: uma síntese dos factos, informações suficientes para identificar os dados a serem preservados e a sua respetiva localização, uma exposição demonstrativa da necessidade de preservação, bem como da importância dos dados para a investigação ou ação penal relativa à infração em causa. Por fim, a Parte requerente deverá comprometer-se a apresentar, posteriormente, um pedido de assistência mútua com a finalidade de obter a produção dos dados</a:t>
            </a:r>
            <a:r>
              <a:rPr lang="en-GB" dirty="0">
                <a:effectLst/>
                <a:latin typeface="Arial" panose="020B0604020202020204" pitchFamily="34" charset="0"/>
              </a:rPr>
              <a:t>. </a:t>
            </a: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8955708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Artigo 25.º, n.º 4, da Convenção de Budapeste: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Salvo disposição em contrário expressamente prevista nos artigos do presente Capítulo, a assistência mútua será sujeita às condições fixadas pelo </a:t>
            </a:r>
            <a:r>
              <a:rPr lang="pt-PT" sz="1800" b="1" dirty="0">
                <a:effectLst/>
                <a:latin typeface="Calibri" panose="020F0502020204030204" pitchFamily="34" charset="0"/>
                <a:ea typeface="Calibri" panose="020F0502020204030204" pitchFamily="34" charset="0"/>
                <a:cs typeface="Times New Roman" panose="02020603050405020304" pitchFamily="18" charset="0"/>
              </a:rPr>
              <a:t>direito interno da Parte requerida</a:t>
            </a:r>
            <a:r>
              <a:rPr lang="pt-PT" sz="1800" dirty="0">
                <a:effectLst/>
                <a:latin typeface="Calibri" panose="020F0502020204030204" pitchFamily="34" charset="0"/>
                <a:ea typeface="Calibri" panose="020F0502020204030204" pitchFamily="34" charset="0"/>
                <a:cs typeface="Times New Roman" panose="02020603050405020304" pitchFamily="18" charset="0"/>
              </a:rPr>
              <a:t> ou pelos tratados de assistência mútua aplicáveis, incluindo os fundamentos com base nos quais a Parte requerida pode recusar a cooperação. A Parte requerida não deve exercer o seu direito de recusar a assistência mútua relativamente às infrações previstas nos artigos 2.º a 11.º apenas com o fundamento de que o pedido se refere a uma infração que considera ser de natureza fiscal.</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Os princípios gerais que regem a obrigação de prestação de assistência mútua encontram-se descritos no n.º 1. A cooperação deverá ser levada a cabo “no âmbito mais alargado possível”. Assim, tal como prescrito pelo artigo 23.º (“Princípios gerais relativos à cooperação internacional”), a assistência mútua deverá, por princípio, ser alargada e as barreiras à mesma serem estritamente limitadas. Em segundo lugar, e igualmente como disposto no artigo 23.º, a obrigação de cooperação aplicar-se-á, em princípio, tanto às infrações penais relacionadas com sistemas informáticos e dados informatizados (isto é, as infrações contempladas pelo artigo 14.º, n.º 2, alíneas a) e b), como à recolha de provas sob a forma eletrónica de uma dada infração penal.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Foi decidido impor uma obrigação de cooperação relativamente a esta vasta categoria de infrações, pois que, em ambos os domínios se sente a necessidade de racionalização dos mecanismos de cooperação internacional. Contudo, os artigos 34.º e 35.º conferem às Partes a possibilidade de modificação do campo de aplicação destas medidas.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Outras disposições do presente Capítulo apontam claramente para que a obrigação de prestação de assistência mútua deverá ser cumprida, de um modo geral, em conformidade com os termos dos acordos, legislações e tratados de assistência jurídica mútua aplicáveis. Em virtude do n.º 2, cada Parte deverá dispor da base jurídica necessária para levar a cabo as modalidades específicas de cooperação descritas nas restantes disposições contidas neste Capítulo, caso os seus referidos tratados, legislações e acordos não incluam já tais disposições. A disponibilidade destes mecanismos, em especial os mencionados nos artigos 29.º a 35.º (Disposições específicas – Títulos 1, 2, 3), é vital para a implementação de uma cooperação eficaz no que respeita aos casos de infrações penais relacionadas com computadores.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800" dirty="0">
                <a:effectLst/>
                <a:latin typeface="Calibri" panose="020F0502020204030204" pitchFamily="34" charset="0"/>
                <a:ea typeface="Calibri" panose="020F0502020204030204" pitchFamily="34" charset="0"/>
                <a:cs typeface="Times New Roman" panose="02020603050405020304" pitchFamily="18" charset="0"/>
              </a:rPr>
              <a:t>O âmbito geral da obrigação de cooperação é estabelecido no artigo 23.º: a cooperação deve ser alargada a todas as infrações penais relacionadas com os sistemas e dados informáticos.</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21360361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pt-PT" sz="1800" dirty="0">
                <a:effectLst/>
                <a:latin typeface="Calibri" panose="020F0502020204030204" pitchFamily="34" charset="0"/>
                <a:ea typeface="Calibri" panose="020F0502020204030204" pitchFamily="34" charset="0"/>
                <a:cs typeface="Times New Roman" panose="02020603050405020304" pitchFamily="18" charset="0"/>
              </a:rPr>
              <a:t>Representação gráfica do processo AJM</a:t>
            </a:r>
            <a:r>
              <a:rPr lang="en-US" dirty="0"/>
              <a: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val="8259564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Uma “</a:t>
            </a:r>
            <a:r>
              <a:rPr lang="pt-PT" sz="1800" dirty="0" err="1">
                <a:effectLst/>
                <a:latin typeface="Calibri" panose="020F0502020204030204" pitchFamily="34" charset="0"/>
                <a:ea typeface="Calibri" panose="020F0502020204030204" pitchFamily="34" charset="0"/>
                <a:cs typeface="Times New Roman" panose="02020603050405020304" pitchFamily="18" charset="0"/>
              </a:rPr>
              <a:t>injução</a:t>
            </a:r>
            <a:r>
              <a:rPr lang="pt-PT" sz="1800" dirty="0">
                <a:effectLst/>
                <a:latin typeface="Calibri" panose="020F0502020204030204" pitchFamily="34" charset="0"/>
                <a:ea typeface="Calibri" panose="020F0502020204030204" pitchFamily="34" charset="0"/>
                <a:cs typeface="Times New Roman" panose="02020603050405020304" pitchFamily="18" charset="0"/>
              </a:rPr>
              <a:t>” representa uma medida flexível que poderá ser aplicada pelas respetivas autoridades em muitos casos, em especial, como alternativa a medidas que impliquem uma maior intrusão ou que se mostrem mais dispendiosas. A implementação de um tal mecanismo processual revelar-se-á igualmente benéfica para terceiros, administradores de dados, tais como os fornecedores de serviços da Internet que, muitas vezes, estão dispostos a colaborar voluntariamente com as autoridades competentes para a aplicação da lei, fornecendo os dados que se encontram sob o seu controlo mas manifestando a sua preferência pela adoção de uma base jurídica relativa a esta assistência, de modo a ficarem isentos de quaisquer responsabilidades contratuais ou não contratuais eventualmente decorrentes desta divulgação.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800" dirty="0">
                <a:effectLst/>
                <a:latin typeface="Calibri" panose="020F0502020204030204" pitchFamily="34" charset="0"/>
                <a:ea typeface="Calibri" panose="020F0502020204030204" pitchFamily="34" charset="0"/>
                <a:cs typeface="Times New Roman" panose="02020603050405020304" pitchFamily="18" charset="0"/>
              </a:rPr>
              <a:t>As injunções dizem respeito a dados informatizados ou a informação relativos aos subscritores que se encontrem na posse ou sob o controlo de uma pessoa singular ou de um fornecedor de serviços. Esta medida é aplicável somente nas situações em que se constate a manutenção, por parte da referida pessoa ou do fornecedor de serviços, de tais dados ou informações. Alguns fornecedores de serviços, por exemplo, não mantêm normalmente quaisquer registos relativos aos subscritores dos seus serviços</a:t>
            </a:r>
            <a:r>
              <a:rPr lang="en-GB" dirty="0">
                <a:effectLst/>
                <a:latin typeface="Arial" panose="020B0604020202020204" pitchFamily="34" charset="0"/>
              </a:rPr>
              <a:t>.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val="22795994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800" dirty="0">
                <a:effectLst/>
                <a:latin typeface="Calibri" panose="020F0502020204030204" pitchFamily="34" charset="0"/>
                <a:ea typeface="Calibri" panose="020F0502020204030204" pitchFamily="34" charset="0"/>
                <a:cs typeface="Times New Roman" panose="02020603050405020304" pitchFamily="18" charset="0"/>
              </a:rPr>
              <a:t>Os objetivos das sessões estão claramente definidos e os participantes devem estar cientes de que, no final da sessão, durante o tempo dedicado a eventuais perguntas, os objetivos devem refletir os conhecimentos adquiridos</a:t>
            </a:r>
            <a:r>
              <a:rPr lang="en-US" dirty="0"/>
              <a:t>.</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val="39955923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No quadro de uma busca operada segundo os clássicos trâmites aplicáveis a documentos ou pastas, a busca implica a compilação de provas anteriormente registadas ou inscritas sob uma forma tangível, tal como aquelas em foi utilizada tinta sobre papel. Os investigadores examinam ou pesquisam tais dados registados e apreendem ou extraem os registos tangíveis levando-os consigo.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A compilação de dados tem lugar durante o período de realização da busca ou investigação, centrando-se apenas nos dados existentes até ao momento. </a:t>
            </a: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A condição previamente necessária à obtenção da autorização legal para efeitos de realização de uma busca traduz-se pela existência de motivos que levem a crer, tal como prescrito ao abrigo do direito interno e das disposições relativas à defesa dos direitos do Homem, que tais dados têm a sua existência material num determinado local e são passíveis de fornecer provas de uma infração penal específica.</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Todavia, no que se refere à investigação de dados informatizados, são necessárias disposições processuais complementares, a fim de assegurar que os dados informatizados podem ser obtidos com a mesma eficácia de uma busca e apreensão de suportes de dados tangíveis. Existem diversas razões para este facto: em primeiro lugar, os dados são intangíveis, como é o caso dos dados sob a forma eletromagnética. Em segundo lugar, enquanto os dados podem lidos através da utilização de um equipamento informático, o mesmo não se passa relativamente à apreensão e transporte desses mesmos dados, tal como acontece com um documento em suporte de papel. O suporte físico no qual se encontram armazenados os dados intangíveis (por exemplo, o disco rígido de um computador ou uma disquete) deverá ser apreendido e retirado do local, ou deverá ser efetuada uma cópia dos dados, quer sob uma forma tangível (por exemplo, uma impressão feita a partir de um computador) quer sob uma forma intangível, num suporte físico (por exemplo, uma disquete), antes que o suporte tangível que contém a cópia possa ser apreendido e transportado para fora do local. Nos dois últimos casos enunciados, em que são efetuadas cópias dos dados, permanecerá no sistema informático ou na unidade de armazenamento uma cópia dos dados. O direito interno deverá instituir o poder relativo à realização das referidas cópias.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Em terceiro lugar, devido à conectividade dos sistemas informáticos, os dados poderão não se encontrar armazenados no computador alvo de busca, podendo ser facilmente acessíveis a partir desse mesmo sistema. Os dados poderão estar armazenados numa unidade de armazenamento de dados associada, que se encontre diretamente ligada ao computador, ou indiretamente ligada ao mesmo através do recurso a sistemas de comunicação, tais como a Internet.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800" dirty="0">
                <a:effectLst/>
                <a:latin typeface="Calibri" panose="020F0502020204030204" pitchFamily="34" charset="0"/>
                <a:ea typeface="Calibri" panose="020F0502020204030204" pitchFamily="34" charset="0"/>
                <a:cs typeface="Times New Roman" panose="02020603050405020304" pitchFamily="18" charset="0"/>
              </a:rPr>
              <a:t>Tal poderá requerer ou não a implementação de novas leis no sentido de alargar a extensão da busca ao sistema no qual os dados se encontrem efetivamente armazenados (ou da extração dos dados do local em questão para o computador alvo de busca), ou de maneira a permitir a utilização dos tradicionais poderes de busca, com uma maior rapidez e uma melhor coordenação, em ambos os locais</a:t>
            </a:r>
            <a:r>
              <a:rPr lang="en-GB" dirty="0">
                <a:effectLst/>
                <a:latin typeface="Arial" panose="020B0604020202020204" pitchFamily="34" charset="0"/>
              </a:rPr>
              <a:t>.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val="18111048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err="1"/>
              <a:t>b.</a:t>
            </a:r>
            <a:r>
              <a:rPr lang="en-US" dirty="0"/>
              <a:t>)</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32631354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pt-PT" sz="1800" dirty="0">
                <a:effectLst/>
                <a:latin typeface="Calibri" panose="020F0502020204030204" pitchFamily="34" charset="0"/>
                <a:ea typeface="Calibri" panose="020F0502020204030204" pitchFamily="34" charset="0"/>
                <a:cs typeface="Times New Roman" panose="02020603050405020304" pitchFamily="18" charset="0"/>
              </a:rPr>
              <a:t>Tempo destinado às perguntas dos participantes</a:t>
            </a:r>
            <a:r>
              <a:rPr lang="en-US" dirty="0"/>
              <a:t>.</a:t>
            </a:r>
            <a:endParaRPr lang="en-GB" dirty="0"/>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1149874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A lista de considerações é apresentada sob a forma de perguntas. As respostas dependem do quadro jurídico nacional e internacional em matéria de assistência jurídica mútua e de considerações relativas a processos específicos. Dependem igualmente da organização e da estrutura das autoridades competentes da Parte requerente, tanto diretamente envolvidas no processo como a nível da cooperação internacional.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800" dirty="0">
                <a:effectLst/>
                <a:latin typeface="Calibri" panose="020F0502020204030204" pitchFamily="34" charset="0"/>
                <a:ea typeface="Calibri" panose="020F0502020204030204" pitchFamily="34" charset="0"/>
                <a:cs typeface="Times New Roman" panose="02020603050405020304" pitchFamily="18" charset="0"/>
              </a:rPr>
              <a:t>Regra geral, as autoridades mais especializadas e experientes que utilizam um quadro jurídico adaptado às necessidades da assistência jurídica mútua expedita obterão resultados melhores e mais rápidos</a:t>
            </a:r>
            <a:r>
              <a:rPr lang="en-US" dirty="0"/>
              <a: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23272008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Algumas considerações adicionais em nome da Parte requerente.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val="207335155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a:p>
        </p:txBody>
      </p:sp>
    </p:spTree>
    <p:extLst>
      <p:ext uri="{BB962C8B-B14F-4D97-AF65-F5344CB8AC3E}">
        <p14:creationId xmlns:p14="http://schemas.microsoft.com/office/powerpoint/2010/main" val="78702677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n-US"/>
          </a:p>
        </p:txBody>
      </p:sp>
    </p:spTree>
    <p:extLst>
      <p:ext uri="{BB962C8B-B14F-4D97-AF65-F5344CB8AC3E}">
        <p14:creationId xmlns:p14="http://schemas.microsoft.com/office/powerpoint/2010/main" val="255378277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pt-PT" sz="1800" dirty="0">
                <a:effectLst/>
                <a:latin typeface="Calibri" panose="020F0502020204030204" pitchFamily="34" charset="0"/>
                <a:ea typeface="Calibri" panose="020F0502020204030204" pitchFamily="34" charset="0"/>
                <a:cs typeface="Times New Roman" panose="02020603050405020304" pitchFamily="18" charset="0"/>
              </a:rPr>
              <a:t>Tempo destinado às perguntas dos participantes</a:t>
            </a:r>
            <a:r>
              <a:rPr lang="en-US" dirty="0"/>
              <a:t>.</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a:p>
        </p:txBody>
      </p:sp>
    </p:spTree>
    <p:extLst>
      <p:ext uri="{BB962C8B-B14F-4D97-AF65-F5344CB8AC3E}">
        <p14:creationId xmlns:p14="http://schemas.microsoft.com/office/powerpoint/2010/main" val="376863769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A assistência jurídica mútua expedita (AJM) é uma das condições mais importantes para a adoção de medidas eficazes contra o cibercrime e outras infrações que envolvam provas sob a forma eletrónica, dada a natureza transnacional e volátil deste tipo de provas. Na prática, porém, os procedimentos de assistência jurídica mútua são considerados demasiado complexos, morosos e com utilização intensiva de recursos, sendo, consequentemente, demasiado ineficientes.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Por conseguinte, na sua 8.ª sessão plenária (5-6 de dezembro de 2012), o Comité da Convenção sobre o Cibercrime (T-CY) decidiu avaliar, em 2013, a eficácia de algumas das disposições de cooperação internacional do Capítulo III da Convenção de Budapeste sobre o Cibercrime. Na sua 10.ª sessão plenária (2-3 de dezembro de 2013), decidiu alargar esta avaliação até 2014.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O objetivo da avaliação foi identificar soluções que permitissem uma assistência mútua mais “expedita” e tornar a cooperação internacional, em geral, mais eficiente. O artigo 31.º é avaliado no contexto do regime de cooperação internacional mais abrangente, ou seja, em conjunção com os artigos 23.º, 25.º, 26.º, 27.º, 28.º e 35.º da Convenção de Budapeste.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Em 18 de fevereiro de 2013, foi enviado às Partes e observadores um questionário elaborado pelo Gabinete do T-CY, com prazo de 10 de abril de 2013. A 9.ª sessão plenária do T-CY (4-5 de junho de 2013) realizou uma primeira ronda de discussões com base na compilação das respostas recebidas (ver tabela de respostas recebidas), uma segunda ronda na 10.ª sessão plenária de 2 e 3 de dezembro de 2013 e uma terceira ronda na 11.ª sessão plenária de 17 e 18 de junho. Na sequência das discussões realizadas nestas sessões plenárias, foram recebidas respostas ou comentários adicionais. O relatório foi adotado na 12.ª sessão plenária do T-CY (2-3 dezembro 2014).</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32</a:t>
            </a:fld>
            <a:endParaRPr lang="en-US"/>
          </a:p>
        </p:txBody>
      </p:sp>
    </p:spTree>
    <p:extLst>
      <p:ext uri="{BB962C8B-B14F-4D97-AF65-F5344CB8AC3E}">
        <p14:creationId xmlns:p14="http://schemas.microsoft.com/office/powerpoint/2010/main" val="7969829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As informações sobre subscritores foram identificadas na maioria das respostas como sendo o tipo de dados mais procurado. Tal inclui informação para identificar o utilizador de um endereço IP (ou, inversamente, informação sobre o endereço IP utilizado por determinada pessoa) ou o proprietário de um e-mail, rede social ou conta VOIP, bem como informação técnica conexa sobre a localização, o equipamento utilizado, etc.</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Os pedidos incluem frequentemente informação sobre os meios de pagamento ou os dados de faturação, seguidos de pedidos de dados de tráfego, em especial ficheiros de registo IP ou de telemóvel. Os dados de conteúdo parecem ser solicitados com menor frequência. Os pedidos podem dizer respeito a conteúdos de e-mails, contas de redes sociais e mensagens de conversas ou similares, ou a conteúdos ilegais, como materiais de abuso infantil.</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800" dirty="0">
                <a:effectLst/>
                <a:latin typeface="Calibri" panose="020F0502020204030204" pitchFamily="34" charset="0"/>
                <a:ea typeface="Calibri" panose="020F0502020204030204" pitchFamily="34" charset="0"/>
                <a:cs typeface="Times New Roman" panose="02020603050405020304" pitchFamily="18" charset="0"/>
              </a:rPr>
              <a:t>A fraude e outros crimes financeiros são referidos em quase todas as respostas. Estes incluem todas as variações, que vão desde fraude com cartões de crédito, fraude nos pagamentos online, fraude em leilões, </a:t>
            </a:r>
            <a:r>
              <a:rPr lang="pt-PT" sz="1800" dirty="0" err="1">
                <a:effectLst/>
                <a:latin typeface="Calibri" panose="020F0502020204030204" pitchFamily="34" charset="0"/>
                <a:ea typeface="Calibri" panose="020F0502020204030204" pitchFamily="34" charset="0"/>
                <a:cs typeface="Times New Roman" panose="02020603050405020304" pitchFamily="18" charset="0"/>
              </a:rPr>
              <a:t>phishing</a:t>
            </a:r>
            <a:r>
              <a:rPr lang="pt-PT" sz="1800" dirty="0">
                <a:effectLst/>
                <a:latin typeface="Calibri" panose="020F0502020204030204" pitchFamily="34" charset="0"/>
                <a:ea typeface="Calibri" panose="020F0502020204030204" pitchFamily="34" charset="0"/>
                <a:cs typeface="Times New Roman" panose="02020603050405020304" pitchFamily="18" charset="0"/>
              </a:rPr>
              <a:t> e outros tipos de burla e fraude informáticas relacionadas com crimes tradicionais, como violação da confiança, suborno, evasão fiscal, branqueamento de capitais e similares. Os crimes violentos e graves são crimes que motivam pedidos de dados em muitos Estados. Estes podem incluir homicídio, agressão, introdução clandestina de migrantes, tráfico de seres humanos, tráfico de droga, branqueamento de capitais, terrorismo e financiamento do terrorismo, extorsão e, em especial, pornografia infantil e outras formas de exploração sexual e abuso de crianças. As infrações contra sistemas informáticos (acesso ilícito, interceção ilícita, distribuição de malware, interferência nos dados) são também referidas em muitas respostas</a:t>
            </a:r>
            <a:r>
              <a:rPr lang="en-GB" dirty="0">
                <a:effectLst/>
                <a:latin typeface="Arial" panose="020B0604020202020204" pitchFamily="34" charset="0"/>
              </a:rPr>
              <a:t>.</a:t>
            </a: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33</a:t>
            </a:fld>
            <a:endParaRPr lang="en-US"/>
          </a:p>
        </p:txBody>
      </p:sp>
    </p:spTree>
    <p:extLst>
      <p:ext uri="{BB962C8B-B14F-4D97-AF65-F5344CB8AC3E}">
        <p14:creationId xmlns:p14="http://schemas.microsoft.com/office/powerpoint/2010/main" val="12851378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Um tratado de assistência jurídica mútua é um acordo entre dois ou mais países com o objetivo de recolher e trocar informação num esforço de aplicação do direito público ou penal. O nível básico para a assistência jurídica mútua é representado por tratados. Existe uma grande variedade, começando por bilaterais (entre dois países), multilaterais (entre três ou mais países) ou internacionais (entre um número significativo de países, possivelmente intercontinentais).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Os Estados modernos desenvolveram mecanismos para solicitar e obter elementos de prova para investigações e ações penais. Quando são necessários elementos de prova ou outras formas de assistência jurídica, tais como depoimentos de testemunhas ou a citação e notificação de atos, de uma entidade soberana estrangeira, os Estados podem tentar cooperar informalmente através dos respetivos serviços policiais ou, em alternativa, recorrer ao que é habitualmente referido como “pedido de assistência jurídica mútua”.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A prática da assistência jurídica mútua desenvolveu-se a partir do sistema de cartas rogatórias baseado na cortesia, embora seja agora muito mais comum que os Estados apresentem os pedidos de assistência jurídica mútua diretamente à autoridade central designada em cada Estado. Na prática contemporânea, esses pedidos podem ainda ser apresentados numa base de reciprocidade, mas podem também ser apresentados ao abrigo de tratados bilaterais e multilaterais que obrigam os países a prestar assistência.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800" dirty="0">
                <a:effectLst/>
                <a:latin typeface="Calibri" panose="020F0502020204030204" pitchFamily="34" charset="0"/>
                <a:ea typeface="Calibri" panose="020F0502020204030204" pitchFamily="34" charset="0"/>
                <a:cs typeface="Times New Roman" panose="02020603050405020304" pitchFamily="18" charset="0"/>
              </a:rPr>
              <a:t>Tais tratados têm razões para a sua aplicação, sobretudo porque os princípios gerais do direito internacional não são fortuitos e os países que os assinam necessitam de uma base mais sólida para a cooperação penal. As vantagens e desvantagens são claramente apresentadas no slide</a:t>
            </a:r>
            <a:r>
              <a:rPr lang="en-US" dirty="0"/>
              <a:t>.</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val="239769224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A AJM é cada vez mais descentralizada e os pedidos são enviados ou recebidos diretamente pelas autoridades judiciárias competentes e não apenas através das autoridades centrais. Por norma, as autoridades centrais não executam elas próprias os pedidos, podendo estar envolvidos vários gabinetes no envio ou receção de pedidos e, em especial, na execução dos pedidos.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800" dirty="0">
                <a:effectLst/>
                <a:latin typeface="Calibri" panose="020F0502020204030204" pitchFamily="34" charset="0"/>
                <a:ea typeface="Calibri" panose="020F0502020204030204" pitchFamily="34" charset="0"/>
                <a:cs typeface="Times New Roman" panose="02020603050405020304" pitchFamily="18" charset="0"/>
              </a:rPr>
              <a:t>As respostas sugerem que a AJM é considerada demasiado complexa, morosa e intensiva em termos de recursos para obter provas sob a forma eletrónica e, por conseguinte, muitas vezes não se recorre a ela. As autoridades responsáveis pela aplicação da lei tendem a tentar obter a informação através da cooperação policial para evitar a AJM, apesar de a informação assim obtida não poder ser, na maioria dos casos, utilizada em processos penais. Com frequência, as autoridades contactam diretamente os fornecedores de serviços estrangeiros (em especial, com sede nos USA) para obter dados de subscritores ou de tráfego. Muitas vezes, as investigações são abandonadas</a:t>
            </a:r>
            <a:r>
              <a:rPr lang="en-GB" dirty="0">
                <a:effectLst/>
                <a:latin typeface="Arial" panose="020B0604020202020204" pitchFamily="34" charset="0"/>
              </a:rPr>
              <a:t>.</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34</a:t>
            </a:fld>
            <a:endParaRPr lang="en-US"/>
          </a:p>
        </p:txBody>
      </p:sp>
    </p:spTree>
    <p:extLst>
      <p:ext uri="{BB962C8B-B14F-4D97-AF65-F5344CB8AC3E}">
        <p14:creationId xmlns:p14="http://schemas.microsoft.com/office/powerpoint/2010/main" val="361628296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No que diz respeito à possibilidade de contactar diretamente os titulares de dados (pessoas singulares ou coletivas, como os fornecedores de serviços de Internet) em jurisdições estrangeiras para obter dados armazenados, alguns Estados consideram que tal não é permitido ao abrigo do seu direito interno, ao passo que, na maioria dos outros, este aspeto não está regulamentado ou é permitido. Na prática, os serviços do Ministério Público ou da polícia de muitos Estados contactam diretamente os fornecedores de serviços estrangeiros.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Caso estes disponham de representação legal no território da autoridade requerente, os pedidos podem assumir a forma de uma injunção interna, mesmo que os dados estejam fisicamente armazenados no estrangeiro. Em alguns casos, as autoridades responsáveis pela aplicação da lei têm acordos com fornecedores de serviços estrangeiros. Os fornecedores de serviços estrangeiros podem responder positivamente a um pedido em determinadas condições. Por exemplo: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Arial" panose="020B0604020202020204" pitchFamily="34" charset="0"/>
              <a:buChar char="•"/>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A divulgação de dados deve ser permitida ao abrigo do direito interno do fornecedor de serviços (os fornecedores dos EUA estão autorizados a divulgar dados de tráfego ou de subscritores, mas não dados de conteúdo), uma vez que, de outro modo, podem ser aplicáveis sanções administrativas ou penais.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Arial" panose="020B0604020202020204" pitchFamily="34" charset="0"/>
              <a:buChar char="•"/>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O pedido tem de ser legal (por exemplo, injunção).</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Arial" panose="020B0604020202020204" pitchFamily="34" charset="0"/>
              <a:buChar char="•"/>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No entanto, cada vez mais, os fornecedores podem exigir que o pedido diga respeito à jurisdição da autoridade requerente (por exemplo, relacionado com pessoas ou endereços IP no território da autoridade requerente).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35</a:t>
            </a:fld>
            <a:endParaRPr lang="en-US"/>
          </a:p>
        </p:txBody>
      </p:sp>
    </p:spTree>
    <p:extLst>
      <p:ext uri="{BB962C8B-B14F-4D97-AF65-F5344CB8AC3E}">
        <p14:creationId xmlns:p14="http://schemas.microsoft.com/office/powerpoint/2010/main" val="194470867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As recomendações do relatório de avaliação do T-CY apontam para medidas a implementar pelas Partes a nível nacional </a:t>
            </a:r>
            <a:r>
              <a:rPr lang="pt-PT" sz="1800" dirty="0" err="1">
                <a:effectLst/>
                <a:latin typeface="Calibri" panose="020F0502020204030204" pitchFamily="34" charset="0"/>
                <a:ea typeface="Calibri" panose="020F0502020204030204" pitchFamily="34" charset="0"/>
                <a:cs typeface="Times New Roman" panose="02020603050405020304" pitchFamily="18" charset="0"/>
              </a:rPr>
              <a:t>e/ou</a:t>
            </a:r>
            <a:r>
              <a:rPr lang="pt-PT" sz="1800" dirty="0">
                <a:effectLst/>
                <a:latin typeface="Calibri" panose="020F0502020204030204" pitchFamily="34" charset="0"/>
                <a:ea typeface="Calibri" panose="020F0502020204030204" pitchFamily="34" charset="0"/>
                <a:cs typeface="Times New Roman" panose="02020603050405020304" pitchFamily="18" charset="0"/>
              </a:rPr>
              <a:t> o T-CY e os programas de reforço das capacidades.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Algumas recomendações poderão ter de ser abordadas através de um protocolo adicional. No entanto, o presente relatório e as suas recomendações não devem prejudicar uma decisão sobre a preparação de um protocolo.</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As recomendações dividem-se em quatro grupos: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Arial" panose="020B0604020202020204" pitchFamily="34" charset="0"/>
              <a:buChar char="•"/>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Recomendações que são essencialmente da responsabilidade das autoridades nacionais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Arial" panose="020B0604020202020204" pitchFamily="34" charset="0"/>
              <a:buChar char="•"/>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Recomendações que são essencialmente da responsabilidade do T-CY</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Arial" panose="020B0604020202020204" pitchFamily="34" charset="0"/>
              <a:buChar char="•"/>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Recomendações essencialmente da responsabilidade dos projetos de reforço das capacidades do Conselho da Europa</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Arial" panose="020B0604020202020204" pitchFamily="34" charset="0"/>
              <a:buChar char="•"/>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Recomendações que poderão ter de ser abordadas através de um Protocolo Adicional à Convenção de Budapeste sobre o Cibercrime</a:t>
            </a:r>
            <a:endParaRPr lang="en-GB" dirty="0">
              <a:effectLst/>
              <a:latin typeface="Arial" panose="020B0604020202020204" pitchFamily="34" charset="0"/>
            </a:endParaRP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36</a:t>
            </a:fld>
            <a:endParaRPr lang="en-US"/>
          </a:p>
        </p:txBody>
      </p:sp>
    </p:spTree>
    <p:extLst>
      <p:ext uri="{BB962C8B-B14F-4D97-AF65-F5344CB8AC3E}">
        <p14:creationId xmlns:p14="http://schemas.microsoft.com/office/powerpoint/2010/main" val="403992360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37</a:t>
            </a:fld>
            <a:endParaRPr lang="en-US"/>
          </a:p>
        </p:txBody>
      </p:sp>
    </p:spTree>
    <p:extLst>
      <p:ext uri="{BB962C8B-B14F-4D97-AF65-F5344CB8AC3E}">
        <p14:creationId xmlns:p14="http://schemas.microsoft.com/office/powerpoint/2010/main" val="385767951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800" dirty="0">
                <a:effectLst/>
                <a:latin typeface="Calibri" panose="020F0502020204030204" pitchFamily="34" charset="0"/>
                <a:ea typeface="Calibri" panose="020F0502020204030204" pitchFamily="34" charset="0"/>
                <a:cs typeface="Times New Roman" panose="02020603050405020304" pitchFamily="18" charset="0"/>
              </a:rPr>
              <a:t>Existem inúmeras soluções à disposição dos participantes. Os slides que se seguem apresentarão onde as encontrar em tempo real durante a apresentação da aula. Se os participantes dispuserem de computadores, devem ser incentivados a </a:t>
            </a:r>
            <a:r>
              <a:rPr lang="pt-PT" sz="1800" dirty="0" err="1">
                <a:effectLst/>
                <a:latin typeface="Calibri" panose="020F0502020204030204" pitchFamily="34" charset="0"/>
                <a:ea typeface="Calibri" panose="020F0502020204030204" pitchFamily="34" charset="0"/>
                <a:cs typeface="Times New Roman" panose="02020603050405020304" pitchFamily="18" charset="0"/>
              </a:rPr>
              <a:t>ativar/seguir</a:t>
            </a:r>
            <a:r>
              <a:rPr lang="pt-PT" sz="1800" dirty="0">
                <a:effectLst/>
                <a:latin typeface="Calibri" panose="020F0502020204030204" pitchFamily="34" charset="0"/>
                <a:ea typeface="Calibri" panose="020F0502020204030204" pitchFamily="34" charset="0"/>
                <a:cs typeface="Times New Roman" panose="02020603050405020304" pitchFamily="18" charset="0"/>
              </a:rPr>
              <a:t> algumas das hiperligações</a:t>
            </a:r>
            <a:r>
              <a:rPr lang="en-US" dirty="0"/>
              <a: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38</a:t>
            </a:fld>
            <a:endParaRPr lang="en-US"/>
          </a:p>
        </p:txBody>
      </p:sp>
    </p:spTree>
    <p:extLst>
      <p:ext uri="{BB962C8B-B14F-4D97-AF65-F5344CB8AC3E}">
        <p14:creationId xmlns:p14="http://schemas.microsoft.com/office/powerpoint/2010/main" val="187533524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a.)</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39</a:t>
            </a:fld>
            <a:endParaRPr lang="en-US"/>
          </a:p>
        </p:txBody>
      </p:sp>
    </p:spTree>
    <p:extLst>
      <p:ext uri="{BB962C8B-B14F-4D97-AF65-F5344CB8AC3E}">
        <p14:creationId xmlns:p14="http://schemas.microsoft.com/office/powerpoint/2010/main" val="285865019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40</a:t>
            </a:fld>
            <a:endParaRPr lang="en-US"/>
          </a:p>
        </p:txBody>
      </p:sp>
    </p:spTree>
    <p:extLst>
      <p:ext uri="{BB962C8B-B14F-4D97-AF65-F5344CB8AC3E}">
        <p14:creationId xmlns:p14="http://schemas.microsoft.com/office/powerpoint/2010/main" val="120383580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41</a:t>
            </a:fld>
            <a:endParaRPr lang="en-US"/>
          </a:p>
        </p:txBody>
      </p:sp>
    </p:spTree>
    <p:extLst>
      <p:ext uri="{BB962C8B-B14F-4D97-AF65-F5344CB8AC3E}">
        <p14:creationId xmlns:p14="http://schemas.microsoft.com/office/powerpoint/2010/main" val="263568058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42</a:t>
            </a:fld>
            <a:endParaRPr lang="en-US"/>
          </a:p>
        </p:txBody>
      </p:sp>
    </p:spTree>
    <p:extLst>
      <p:ext uri="{BB962C8B-B14F-4D97-AF65-F5344CB8AC3E}">
        <p14:creationId xmlns:p14="http://schemas.microsoft.com/office/powerpoint/2010/main" val="242221864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43</a:t>
            </a:fld>
            <a:endParaRPr lang="en-US"/>
          </a:p>
        </p:txBody>
      </p:sp>
    </p:spTree>
    <p:extLst>
      <p:ext uri="{BB962C8B-B14F-4D97-AF65-F5344CB8AC3E}">
        <p14:creationId xmlns:p14="http://schemas.microsoft.com/office/powerpoint/2010/main" val="10833747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As convenções internacionais são tratados ou acordos entre países. A expressão “convenção internacional” é frequentemente utilizada indistintamente com termos como “tratado internacional”, “acordo internacional”, “pacto” ou “contrato entre Estados”.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As convenções podem ser de natureza geral ou específica e entre dois ou vários Estados. As convenções entre dois Estados são designadas de tratados bilaterais, as convenções entre um pequeno número de Estados (mas mais de dois) são designadas de tratados plurilaterais e as convenções entre um grande número de Estados são designadas de tratados multilaterais.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Em 1953, o Comité de Ministros do Conselho da Europa incumbiu o Secretário-Geral de convocar um Comité de Peritos Governamentais para analisar a possibilidade de estabelecer determinados princípios de extradição a incorporar numa Convenção Europeia de Extradição.</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A Convenção elaborada pelos peritos aborda questões como cartas rogatórias para a inquirição de testemunhas ou peritos, notificação de atos oficiais e sentenças judiciais, convocação de testemunhas, peritos ou pessoas detidas e transmissão de informação proveniente de registos judiciais.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800" dirty="0">
                <a:effectLst/>
                <a:latin typeface="Calibri" panose="020F0502020204030204" pitchFamily="34" charset="0"/>
                <a:ea typeface="Calibri" panose="020F0502020204030204" pitchFamily="34" charset="0"/>
                <a:cs typeface="Times New Roman" panose="02020603050405020304" pitchFamily="18" charset="0"/>
              </a:rPr>
              <a:t>Foram estabelecidos vários princípios orientadores para a assistência mútua em matéria penal. Foi decidido que essa assistência deve ser independente da extradição, na medida em que deve ser concedida mesmo nos casos em que a extradição tenha sido recusada. Por exemplo, foi acordado que a assistência deve ser concedida no caso de infrações menores e que, regra geral, a infração não tem de ser uma infração ao abrigo da legislação de ambos os países. No entanto, no caso de cartas rogatórias para busca e apreensão, as Partes contratantes podem estabelecer derrogações a estas regras ao abrigo do artigo 5.º da Convenção</a:t>
            </a:r>
            <a:r>
              <a:rPr lang="en-GB" dirty="0">
                <a:effectLst/>
                <a:latin typeface="Arial" panose="020B0604020202020204" pitchFamily="34" charset="0"/>
              </a:rPr>
              <a:t>.</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283173285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800" dirty="0">
                <a:effectLst/>
                <a:latin typeface="Calibri" panose="020F0502020204030204" pitchFamily="34" charset="0"/>
                <a:ea typeface="Calibri" panose="020F0502020204030204" pitchFamily="34" charset="0"/>
                <a:cs typeface="Times New Roman" panose="02020603050405020304" pitchFamily="18" charset="0"/>
              </a:rPr>
              <a:t>Página online do Facebook destinada às autoridades responsáveis aplicação da lei para a apresentação de pedidos de preservação e divulgação parcial de dados</a:t>
            </a:r>
            <a:r>
              <a:rPr lang="en-US" dirty="0"/>
              <a: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44</a:t>
            </a:fld>
            <a:endParaRPr lang="en-US"/>
          </a:p>
        </p:txBody>
      </p:sp>
    </p:spTree>
    <p:extLst>
      <p:ext uri="{BB962C8B-B14F-4D97-AF65-F5344CB8AC3E}">
        <p14:creationId xmlns:p14="http://schemas.microsoft.com/office/powerpoint/2010/main" val="51535312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45</a:t>
            </a:fld>
            <a:endParaRPr lang="en-US"/>
          </a:p>
        </p:txBody>
      </p:sp>
    </p:spTree>
    <p:extLst>
      <p:ext uri="{BB962C8B-B14F-4D97-AF65-F5344CB8AC3E}">
        <p14:creationId xmlns:p14="http://schemas.microsoft.com/office/powerpoint/2010/main" val="117157574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800" dirty="0">
                <a:effectLst/>
                <a:latin typeface="Calibri" panose="020F0502020204030204" pitchFamily="34" charset="0"/>
                <a:ea typeface="Calibri" panose="020F0502020204030204" pitchFamily="34" charset="0"/>
                <a:cs typeface="Times New Roman" panose="02020603050405020304" pitchFamily="18" charset="0"/>
              </a:rPr>
              <a:t>Exemplo da parte da lista de pontos de contacto 24/7 do Conselho da Europa</a:t>
            </a:r>
            <a:r>
              <a:rPr lang="en-US" dirty="0"/>
              <a: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46</a:t>
            </a:fld>
            <a:endParaRPr lang="en-US"/>
          </a:p>
        </p:txBody>
      </p:sp>
    </p:spTree>
    <p:extLst>
      <p:ext uri="{BB962C8B-B14F-4D97-AF65-F5344CB8AC3E}">
        <p14:creationId xmlns:p14="http://schemas.microsoft.com/office/powerpoint/2010/main" val="56371698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pt-PT" sz="1800" dirty="0">
                <a:effectLst/>
                <a:latin typeface="Calibri" panose="020F0502020204030204" pitchFamily="34" charset="0"/>
                <a:ea typeface="Calibri" panose="020F0502020204030204" pitchFamily="34" charset="0"/>
                <a:cs typeface="Times New Roman" panose="02020603050405020304" pitchFamily="18" charset="0"/>
              </a:rPr>
              <a:t>Tempo destinado às perguntas dos participantes</a:t>
            </a:r>
            <a:r>
              <a:rPr lang="en-US" dirty="0"/>
              <a:t>.</a:t>
            </a:r>
            <a:endParaRPr lang="en-GB" dirty="0"/>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47</a:t>
            </a:fld>
            <a:endParaRPr lang="en-US"/>
          </a:p>
        </p:txBody>
      </p:sp>
    </p:spTree>
    <p:extLst>
      <p:ext uri="{BB962C8B-B14F-4D97-AF65-F5344CB8AC3E}">
        <p14:creationId xmlns:p14="http://schemas.microsoft.com/office/powerpoint/2010/main" val="112327557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800" dirty="0">
                <a:effectLst/>
                <a:latin typeface="Calibri" panose="020F0502020204030204" pitchFamily="34" charset="0"/>
                <a:ea typeface="Calibri" panose="020F0502020204030204" pitchFamily="34" charset="0"/>
                <a:cs typeface="Times New Roman" panose="02020603050405020304" pitchFamily="18" charset="0"/>
              </a:rPr>
              <a:t>Síntese dos slides anteriormente apresentados. Os participantes devem discutir brevemente sobre estas questões</a:t>
            </a:r>
            <a:r>
              <a:rPr lang="en-US" dirty="0"/>
              <a:t>.</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49</a:t>
            </a:fld>
            <a:endParaRPr lang="en-US"/>
          </a:p>
        </p:txBody>
      </p:sp>
    </p:spTree>
    <p:extLst>
      <p:ext uri="{BB962C8B-B14F-4D97-AF65-F5344CB8AC3E}">
        <p14:creationId xmlns:p14="http://schemas.microsoft.com/office/powerpoint/2010/main" val="154195836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800" dirty="0">
                <a:effectLst/>
                <a:latin typeface="Calibri" panose="020F0502020204030204" pitchFamily="34" charset="0"/>
                <a:ea typeface="Calibri" panose="020F0502020204030204" pitchFamily="34" charset="0"/>
                <a:cs typeface="Times New Roman" panose="02020603050405020304" pitchFamily="18" charset="0"/>
              </a:rPr>
              <a:t>Perguntas finais</a:t>
            </a:r>
            <a:r>
              <a:rPr lang="en-US" dirty="0"/>
              <a:t>.</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50</a:t>
            </a:fld>
            <a:endParaRPr lang="en-US"/>
          </a:p>
        </p:txBody>
      </p:sp>
    </p:spTree>
    <p:extLst>
      <p:ext uri="{BB962C8B-B14F-4D97-AF65-F5344CB8AC3E}">
        <p14:creationId xmlns:p14="http://schemas.microsoft.com/office/powerpoint/2010/main" val="5746998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0000" lnSpcReduction="20000"/>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A revolução das tecnologias da informação mudou radicalmente a sociedade e é provável que o continue a fazer num futuro próximo. Muitas tarefas tornaram-se mais fáceis de realizar. Nos casos em que, inicialmente, apenas alguns setores específicos da sociedade tinham racionalizado os seus procedimentos de trabalho com a ajuda das tecnologias da informação, agora praticamente todos os setores da sociedade foram afetados. As tecnologias da informação têm, de uma forma ou de outra, influenciado quase todos os aspetos das atividades humanas.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Estes desenvolvimentos deram origem a mudanças económicas e sociais sem precedentes, mas também tem um lado obscuro: o surgimento de novos tipos de criminalidade, bem como a prática de crimes tradicionais através das novas tecnologias. Além disso, as consequências do comportamento criminoso podem ter um maior alcance do que anteriormente, uma vez que não estão restringidas por limitações geográficas ou fronteiras nacionais. A recente propagação de vírus informáticos prejudiciais em todo o mundo provou esta realidade.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O direito penal deverá, pois, manter-se a par destes avanços tecnológicos que, por meios altamente sofisticados, propiciam uma utilização indevida das funcionalidades do ciberespaço e um consequente lesar dos interesses legítimos. Visto que as redes de informação ignoram a existência de fronteiras, afigura-se como sendo necessário um esforço internacional concertado no sentido de fazer face a esta utilização indevida. Embora a Recomendação n.º (89) 9 tenha tido como resultado uma aproximação dos conceitos nacionais relativamente a determinadas formas de utilização indevida de um sistema informático, somente um instrumento internacional vinculativo poderá garantir a eficácia necessária na luta contra estes novos fenómenos. No âmbito de um tal instrumento, e adicionalmente às ações de cooperação internacional, deverão ser abordadas as questões do direito substantivo e processual, bem como todas as temáticas estreitamente relacionadas com o uso da tecnologia de informação.</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800" dirty="0">
                <a:effectLst/>
                <a:latin typeface="Calibri" panose="020F0502020204030204" pitchFamily="34" charset="0"/>
                <a:ea typeface="Calibri" panose="020F0502020204030204" pitchFamily="34" charset="0"/>
                <a:cs typeface="Times New Roman" panose="02020603050405020304" pitchFamily="18" charset="0"/>
              </a:rPr>
              <a:t>A Convenção tem por objeto principal: 1) a harmonização dos elementos relativos a infrações no contexto do direito penal substantivo de âmbito nacional e das disposições conexas na área do cibercrime, 2) a definição, ao abrigo do código de processo penal nacional, dos poderes necessários para investigar e intentar ações penais relativamente a tais infrações, assim como a outras infrações cometidas por meio de um sistema informático ou às provas com elas relacionadas e existentes sob a forma eletrónica, e 3) a implementação de um regime rápido e eficaz de cooperação internacional</a:t>
            </a:r>
            <a:r>
              <a:rPr lang="en-GB" dirty="0">
                <a:effectLst/>
                <a:latin typeface="Arial" panose="020B0604020202020204" pitchFamily="34" charset="0"/>
              </a:rPr>
              <a:t>. </a:t>
            </a:r>
          </a:p>
          <a:p>
            <a:pPr algn="just"/>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29424885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0000" lnSpcReduction="20000"/>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O artigo 27.º, n.º 2, obriga à constituição de uma ou mais autoridades centrais responsáveis pelo envio de, e pela resposta a, pedidos de assistência. A instituição de autoridades centrais é uma característica comum aos atuais instrumentos de assistência mútua em matéria penal, sendo especialmente útil quando se trata de assegurar o tipo de reação rápida que tão importante se afigura no contexto do combate à criminalidade informática ou relacionada com computadores. Em primeiro lugar, uma transmissão direta entre as referidas autoridades revela-se mais rápida e eficaz do que a transmissão efetuada pela via diplomática. Adicionalmente, a criação de uma autoridade central ativa desempenha um papel relevante em termos de assegurar que tanto os pedidos recebidos como os pedidos emitidos são tratados de forma célere, que é prestado o necessário aconselhamento às entidades homólogas estrangeiras responsáveis pela aplicação da lei, no que concerne à melhor forma de satisfazer os requisitos legais vigentes no território da Parte requerida e, ainda, que todos os pedidos particularmente delicados ou urgentes são tratados em conformidade.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Igualmente, o artigo 27.º vincula as Partes à aplicação de certos procedimentos e condições relativamente a pedidos de assistência mútua, sempre que não exista qualquer tratado ou acordo de assistência mútua, com base em legislação uniforme ou recíproca, vigente entre as Partes requerente e requerida. Assim, o artigo reforça o princípio geral de que a assistência mútua deverá ter lugar através da aplicação dos respetivos tratados ou acordos semelhantes de assistência mútua. Os redatores da presente Convenção declinaram a possibilidade de criação de um regime geral distinto de assistência mútua ao qual se recorreria em alternativa a outros acordos e instrumentos aplicáveis, tendo então considerado que seria mais conveniente remeter-se, de um modo geral, aos regimes estabelecidos pelos tratados de assistência jurídica mútua em vigor, permitindo assim aos especialistas nesta matéria procederem à utilização dos instrumentos e acordos com os quais se encontram mais familiarizados e evitar o risco de confusão eventualmente resultante da implementação de regimes concorrentes. </a:t>
            </a:r>
            <a:r>
              <a:rPr lang="pt-PT" sz="1800" b="1" dirty="0">
                <a:effectLst/>
                <a:latin typeface="Calibri" panose="020F0502020204030204" pitchFamily="34" charset="0"/>
                <a:ea typeface="Calibri" panose="020F0502020204030204" pitchFamily="34" charset="0"/>
                <a:cs typeface="Times New Roman" panose="02020603050405020304" pitchFamily="18" charset="0"/>
              </a:rPr>
              <a:t>Tal como mencionado anteriormente, os mecanismos cuja necessidade se faz particularmente sentir no contexto de uma cooperação rápida e eficaz em matéria de criminalidade informática, tal como os previstos nos artigos 29.º a 35.º (Disposições específicas – Títulos 1, 2, 3), são os únicos para os quais cada Parte será obrigada a estabelecer uma base jurídica, a fim de permitir a execução de tais modalidades de cooperação, caso os tratados, acordos ou legislações já existentes não contenham disposições nesse sentido.</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800" dirty="0">
                <a:effectLst/>
                <a:latin typeface="Calibri" panose="020F0502020204030204" pitchFamily="34" charset="0"/>
                <a:ea typeface="Calibri" panose="020F0502020204030204" pitchFamily="34" charset="0"/>
                <a:cs typeface="Times New Roman" panose="02020603050405020304" pitchFamily="18" charset="0"/>
              </a:rPr>
              <a:t>O artigo 25.º, n.º 5, é, essencialmente, uma definição do conceito de criminalidade dupla para efeitos da assistência mútua a ser prestada ao abrigo das disposições contidas neste Capítulo. Nos casos em que a Parte requerida esteja autorizada a exigir a dupla criminalidade como condição necessária à prestação de assistência (por exemplo, quando a Parte requerida se reserve o direito de exigir a dupla criminalidade relativamente à preservação de dados prevista pelo artigo 29.º, n.º 4, intitulado “Preservação expedita de dados informatizados armazenados”, deverá considerar-se que tal requisito foi preenchido caso a conduta subjacente à infração para a qual é pedida a assistência mútua seja igualmente classificada como infração penal à luz da legislação interna da Parte requerida, mesmo que tal legislação inclua a dita infração numa categoria diferente de infrações ou que a terminologia utilizada na sua designação não seja a mesma. A necessidade inerente a esta disposição é a de assegurar que as Partes requeridas não se regem por critérios demasiadamente rígidos em se tratando da aplicação da criminalidade dupla. Tendo em conta as diferenças verificadas ao nível dos sistemas jurídicos nacionais, é inevitável a constatação das variações existentes no plano da terminologia e da categorização das condutas de índole criminosa. Se a conduta em causa constituir uma infração penal ao abrigo de ambos os sistemas jurídicos, as diferenças de ordem técnica não deverão, pois, constituir um impedimento à prestação de assistência. Nos casos aos quais é aplicável o critério da dupla criminalidade, tal deverá ocorrer com alguma flexibilidade a fim de facilitar a concessão de assistência</a:t>
            </a:r>
            <a:r>
              <a:rPr lang="en-GB" dirty="0">
                <a:effectLst/>
                <a:latin typeface="Arial" panose="020B0604020202020204" pitchFamily="34" charset="0"/>
              </a:rPr>
              <a:t>.</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val="10855753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25000" lnSpcReduction="20000"/>
          </a:bodyPr>
          <a:lstStyle/>
          <a:p>
            <a:pPr>
              <a:lnSpc>
                <a:spcPct val="107000"/>
              </a:lnSpc>
              <a:spcAft>
                <a:spcPts val="800"/>
              </a:spcAft>
            </a:pPr>
            <a:r>
              <a:rPr lang="pt-PT" sz="1800" b="1" dirty="0">
                <a:effectLst/>
                <a:latin typeface="Calibri" panose="020F0502020204030204" pitchFamily="34" charset="0"/>
                <a:ea typeface="Calibri" panose="020F0502020204030204" pitchFamily="34" charset="0"/>
                <a:cs typeface="Times New Roman" panose="02020603050405020304" pitchFamily="18" charset="0"/>
              </a:rPr>
              <a:t>Preservação expedita de dados informatizados armazenados (artigo 29.º)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O presente artigo institui um mecanismo de âmbito internacional equivalente ao previsto no artigo 16.º para utilização a nível nacional. Assim, o n.º 1 deste artigo autoriza as Partes a requerer, e o n.º 3 impõe que as Partes disponham da capacidade jurídica para obter, a preservação expedita dos dados armazenados no território da Parte requerida através de um sistema informático, de modo a que os dados não sejam alterados, removidos ou eliminados durante o período de tempo necessário à preparação, transmissão e execução de um pedido de assistência mútua para fins de obtenção dos dados. A preservação dos dados constitui uma medida provisória, de caráter limitado e que se destina a ser implementada com muito maior rapidez do que uma prestação de assistência mútua tradicional. Tal como anteriormente mencionado, os dados informatizados são altamente voláteis. Com um simples premir de teclas ou mediante a execução de programas automáticos, estes poderão ser apagados, alterados ou movidos, tornando impossível a identificação do autor do crime ou destruindo as provas incriminatórias. Alguns tipos de dados informatizados são armazenados apenas por curtos períodos de tempo antes de serem eliminados. Assim, concluiu-se ser necessário criar um mecanismo que permitisse assegurar a disponibilidade dos referidos dados durante o desenrolar do longo e complexo processo de execução de um pedido formal de assistência mútua, o qual poderá demorar semanas ou meses.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b="1"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b="1" dirty="0">
                <a:effectLst/>
                <a:latin typeface="Calibri" panose="020F0502020204030204" pitchFamily="34" charset="0"/>
                <a:ea typeface="Calibri" panose="020F0502020204030204" pitchFamily="34" charset="0"/>
                <a:cs typeface="Times New Roman" panose="02020603050405020304" pitchFamily="18" charset="0"/>
              </a:rPr>
              <a:t>Divulgação expedita dos dados de tráfego preservados (artigo 30.º)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O presente artigo estabelece, no plano internacional, o equivalente ao poder instituído para aplicação ao nível nacional, pelo artigo 17.º. Frequentemente, e mediante solicitação de uma Parte no território da qual foi cometida uma infração, a Parte requerida irá proceder à preservação dos dados de tráfego relativos a uma comunicação transmitida através dos seus computadores, a fim de detetar a origem da comunicação e identificar o autor da infração ou localizar provas decisivas. Ao fazê-lo, a Parte requerida poderá descobrir que os dados de tráfego encontrados no seu território revelam que a comunicação foi encaminhada por um fornecedor de serviços situado num terceiro Estado, ou até mesmo por um fornecedor no país da própria Parte requerente. Neste caso, a Parte requerida obrigar-se-á a fornecer à Parte requerente, no mais breve prazo, os dados de tráfego suficientes para permitir a identificação do fornecedor de serviços no outro Estado e o caminho por ele utilizado para a transmissão da comunicação. No caso de a transmissão provir de um terceiro Estado, esta informação permitirá então à Parte requerente proceder à emissão de um requerimento de preservação e de um pedido de assistência mútua expedita junto desse outro Estado, a fim de localizar a transmissão a partir da sua verdadeira origem. No caso de a comunicação ter sido reencaminhada através da Parte requerente, esta última poderá obter a preservação e divulgação de novos dados de tráfego por meio dos procedimentos internos aplicáveis.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b="1"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b="1" dirty="0">
                <a:effectLst/>
                <a:latin typeface="Calibri" panose="020F0502020204030204" pitchFamily="34" charset="0"/>
                <a:ea typeface="Calibri" panose="020F0502020204030204" pitchFamily="34" charset="0"/>
                <a:cs typeface="Times New Roman" panose="02020603050405020304" pitchFamily="18" charset="0"/>
              </a:rPr>
              <a:t>Assistência mútua relativa ao acesso a dados informatizados armazenados (artigo 31.º)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Cada Parte deverá dispor da capacidade de, em benefício de uma outra Parte, investigar ou, de forma semelhante, aceder, apreender ou, de forma semelhante, guardar e divulgar dados armazenados por meio de um sistema informático situado no seu território – tal como deverá, nos termos do artigo 19.º (Busca e apreensão de dados informatizados armazenados), dispor da capacidade de o fazer para fins de âmbito nacional. O n.º 1 autoriza as Partes a requererem este tipo de assistência mútua e o n.º 2 exige das Partes requeridas a respetiva capacidade de resposta. Além disso, o disposto no n.º 2 encontra-se em conformidade com o princípio segundo o qual os termos e condições de prestação da referida cooperação deverão ser os definidos nos tratados, acordos e legislações nacionais aplicáveis à assistência jurídica mútua em questões penais. Ao abrigo do n.º 3, a resposta a um pedido de assistência mútua deverá ocorrer numa base expedita, sempre que: 1) existam motivos para crer que os dados em causa sejam particularmente vulneráveis a perdas ou modificações, ou 2) os tratados, acordos ou legislações prescrevam uma cooperação expedita.</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b="1"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b="1" dirty="0">
                <a:effectLst/>
                <a:latin typeface="Calibri" panose="020F0502020204030204" pitchFamily="34" charset="0"/>
                <a:ea typeface="Calibri" panose="020F0502020204030204" pitchFamily="34" charset="0"/>
                <a:cs typeface="Times New Roman" panose="02020603050405020304" pitchFamily="18" charset="0"/>
              </a:rPr>
              <a:t>Acesso transfronteiriço a dados informatizados armazenados com autorização ou quando disponíveis ao público (artigo 32.º)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Os redatores da Convenção debateram longamente a questão de saber em que circunstâncias deverá ser permitido a uma Parte aceder unilateralmente aos dados informatizados, armazenados no território de uma outra Parte, sem requerer a assistência mútua. Foram examinadas em pormenor todas as situações nas quais se considera admissível que os Estados atuem de forma unilateral, bem como as situações nas quais tal não será aceitável. Os redatores chegaram, pois, à conclusão de que, nesta fase, não seria ainda possível elaborar um regime global, legalmente vinculativo, que regulamentasse esta matéria. Tal deve-se, em parte, à inexistência, até à data, de uma experiência objetiva relativamente a este tipo de situações, ao que se acrescenta o facto de se considerar que a resolução adequada está, frequentemente, ligada à conjuntura do caso em concreto, pelo que se torna difícil estipular regras gerais. Por fim, os redatores decidiram que apenas seriam definidas, ao abrigo do artigo 32.º da Convenção, as situações nas quais, por unanimidade, a ação unilateral se mostrasse aceitável. Deste modo, foi acordado que não serão regulamentadas outras situações em relação às quais não tenham sido ainda recolhidos novos dados que permitam ditar a experiência e prosseguir os debates sobre a questão. O artigo 39.º, n.º 3, determina, assim, que as restantes situações não serão nem autorizadas nem excluídas ao abrigo da presente Convenção.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b="1"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b="1" dirty="0">
                <a:effectLst/>
                <a:latin typeface="Calibri" panose="020F0502020204030204" pitchFamily="34" charset="0"/>
                <a:ea typeface="Calibri" panose="020F0502020204030204" pitchFamily="34" charset="0"/>
                <a:cs typeface="Times New Roman" panose="02020603050405020304" pitchFamily="18" charset="0"/>
              </a:rPr>
              <a:t>Assistência mútua relativa à recolha de dados de tráfego em tempo real (artigo 33.º)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Em muitos casos, os investigadores não estão certos de poder localizar a origem de uma comunicação ao seguirem as pistas fornecidas pelos registos de transmissões anteriores, uma vez que os dados de tráfego considerados cruciais poderão ter sido automaticamente eliminados por um fornecedor de serviços que esteja integrado na cadeia de transmissão, sem que tenha havido oportunidade para requerer a sua preservação. É, pois, vital para o trabalho desenvolvido pelos investigadores de cada Parte, a obtenção de dados de tráfego em tempo real, no que respeita a comunicações transmitidas por meio de sistemas informáticos situados no território de outra Parte. Assim, ao abrigo do disposto no artigo 33.º (Assistência mútua relativa à recolha de dados de tráfego em tempo real), cada Parte obrigar-se-á a proceder à recolha de dados de tráfego em tempo real, a favor de uma outra Parte. O presente artigo impõe às Partes a cooperação nesta matéria mas, tal como para outras disposições, deverão ser respeitadas as modalidades de assistência mútua em vigor, o que significa que os termos e condições relativos à cooperação atrás mencionados são, geralmente, os que figuram nos tratados, acordos e legislações aplicáveis que regulamentam a assistência jurídica mútua em matéria penal.</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b="1"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b="1" dirty="0">
                <a:effectLst/>
                <a:latin typeface="Calibri" panose="020F0502020204030204" pitchFamily="34" charset="0"/>
                <a:ea typeface="Calibri" panose="020F0502020204030204" pitchFamily="34" charset="0"/>
                <a:cs typeface="Times New Roman" panose="02020603050405020304" pitchFamily="18" charset="0"/>
              </a:rPr>
              <a:t>Assistência mútua relativa à interceção de dados de conteúdo (artigo 34.º)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Devido ao elevado grau de intrusão inerente à interceção, a obrigação de prestar assistência mútua, para efeitos de interceção de dados de conteúdo, é limitada. A assistência deverá, pois, ser prestada na medida permitida pelos tratados e legislações aplicáveis das Partes. Visto que a cooperação para fins de interceção de dados de conteúdo representa uma área emergente e, por isso, ainda pouco explorada no contexto da prática de assistência mútua, foi decidido remeter o âmbito da obrigação de assistência e as limitações dessa mesma obrigação para os regimes e legislações nacionais em vigor em matéria de assistência mútua. Citamos, a este respeito, as observações relativas aos artigos 14.º, 15.º e 21.º, bem como a Recomendação n.º (85) 10 relativa à aplicação prática da Convenção Europeia sobre Assistência Mútua em Matéria Penal no que se refere às cartas rogatórias para a interceção de telecomunicações.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b="1"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b="1" dirty="0">
                <a:effectLst/>
                <a:latin typeface="Calibri" panose="020F0502020204030204" pitchFamily="34" charset="0"/>
                <a:ea typeface="Calibri" panose="020F0502020204030204" pitchFamily="34" charset="0"/>
                <a:cs typeface="Times New Roman" panose="02020603050405020304" pitchFamily="18" charset="0"/>
              </a:rPr>
              <a:t>Rede 24/7 (artigo 35.º)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800" dirty="0">
                <a:effectLst/>
                <a:latin typeface="Calibri" panose="020F0502020204030204" pitchFamily="34" charset="0"/>
                <a:ea typeface="Calibri" panose="020F0502020204030204" pitchFamily="34" charset="0"/>
                <a:cs typeface="Times New Roman" panose="02020603050405020304" pitchFamily="18" charset="0"/>
              </a:rPr>
              <a:t>Tal como anteriormente mencionado, a eficácia da luta contra as infrações cometidas por meio de sistemas informáticos e a eficácia da recolha de provas sob a forma eletrónica estarão diretamente relacionadas com a rapidez de intervenção. Além do mais, bastará pressionar algumas teclas em qualquer parte do mundo para que, instantaneamente, se produzam efeitos a milhares de quilómetros de distância. Por esse motivo, as modalidades de assistência mútua e cooperação policial existentes requerem vias suplementares para fazer face ao desafio colocado pela era informática. A via instituída pelo presente artigo baseia-se na experiência adquirida através de uma rede já implantada e que foi criada sob os auspícios do grupo dos países mais industrializados, o G8. Em virtude deste artigo, cada Parte ficará obrigada a designar um ponto de contacto que esteja disponível 24 horas por dia, 7 dias por semana, a fim de assegurar uma assistência imediata ao nível das investigações e dos processos penais levados a cabo em conformidade com o domínio de aplicação do presente Capítulo, nomeadamente tal como definido no artigo 35.º, n.º 1, alíneas a) </a:t>
            </a:r>
            <a:r>
              <a:rPr lang="pt-PT" sz="1800" dirty="0" err="1">
                <a:effectLst/>
                <a:latin typeface="Calibri" panose="020F0502020204030204" pitchFamily="34" charset="0"/>
                <a:ea typeface="Calibri" panose="020F0502020204030204" pitchFamily="34" charset="0"/>
                <a:cs typeface="Times New Roman" panose="02020603050405020304" pitchFamily="18" charset="0"/>
              </a:rPr>
              <a:t>a</a:t>
            </a:r>
            <a:r>
              <a:rPr lang="pt-PT" sz="1800" dirty="0">
                <a:effectLst/>
                <a:latin typeface="Calibri" panose="020F0502020204030204" pitchFamily="34" charset="0"/>
                <a:ea typeface="Calibri" panose="020F0502020204030204" pitchFamily="34" charset="0"/>
                <a:cs typeface="Times New Roman" panose="02020603050405020304" pitchFamily="18" charset="0"/>
              </a:rPr>
              <a:t> c). Foi considerado que a constituição da referida rede se conta entre os meios mais importantes, previstos pela presente Convenção, de garantir que as Partes dispõem da capacidade necessária para responder eficazmente aos desafios colocados, ao nível da aplicação da lei, pela criminalidade informática e pelos crimes relacionados com computadores</a:t>
            </a:r>
            <a:r>
              <a:rPr lang="en-GB" dirty="0">
                <a:effectLst/>
                <a:latin typeface="Arial" panose="020B0604020202020204" pitchFamily="34" charset="0"/>
              </a:rPr>
              <a:t>.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15685507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25000" lnSpcReduction="20000"/>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A evolução das tecnologias da informação e da comunicação – proporcionando simultaneamente oportunidades sem precedentes para a humanidade – também levanta desafios, nomeadamente para a justiça penal e, por conseguinte, para o Estado de direito no ciberespaço. Embora o cibercrime e outras infrações que impliquem provas sob a forma eletrónica em sistemas informáticos estejam a aumentar e essas provas sejam cada vez mais armazenadas em servidores em jurisdições estrangeiras, múltiplas, em alternância ou desconhecidas, ou seja, na </a:t>
            </a:r>
            <a:r>
              <a:rPr lang="pt-PT" sz="1800" dirty="0" err="1">
                <a:effectLst/>
                <a:latin typeface="Calibri" panose="020F0502020204030204" pitchFamily="34" charset="0"/>
                <a:ea typeface="Calibri" panose="020F0502020204030204" pitchFamily="34" charset="0"/>
                <a:cs typeface="Times New Roman" panose="02020603050405020304" pitchFamily="18" charset="0"/>
              </a:rPr>
              <a:t>cloud</a:t>
            </a:r>
            <a:r>
              <a:rPr lang="pt-PT" sz="1800" dirty="0">
                <a:effectLst/>
                <a:latin typeface="Calibri" panose="020F0502020204030204" pitchFamily="34" charset="0"/>
                <a:ea typeface="Calibri" panose="020F0502020204030204" pitchFamily="34" charset="0"/>
                <a:cs typeface="Times New Roman" panose="02020603050405020304" pitchFamily="18" charset="0"/>
              </a:rPr>
              <a:t>, os poderes das autoridades responsáveis aplicação da lei estão limitados por fronteiras territoriais.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As Partes na Convenção de Budapeste têm vindo a procurar soluções há algum tempo, ou seja, entre 2012 e 2014 através de um grupo de trabalho sobre o acesso transfronteiras aos dados e entre 2015 e 2017 através do </a:t>
            </a:r>
            <a:r>
              <a:rPr lang="pt-PT" sz="1800" dirty="0" err="1">
                <a:effectLst/>
                <a:latin typeface="Calibri" panose="020F0502020204030204" pitchFamily="34" charset="0"/>
                <a:ea typeface="Calibri" panose="020F0502020204030204" pitchFamily="34" charset="0"/>
                <a:cs typeface="Times New Roman" panose="02020603050405020304" pitchFamily="18" charset="0"/>
              </a:rPr>
              <a:t>Cloud</a:t>
            </a:r>
            <a:r>
              <a:rPr lang="pt-PT" sz="1800" dirty="0">
                <a:effectLst/>
                <a:latin typeface="Calibri" panose="020F0502020204030204" pitchFamily="34" charset="0"/>
                <a:ea typeface="Calibri" panose="020F0502020204030204" pitchFamily="34" charset="0"/>
                <a:cs typeface="Times New Roman" panose="02020603050405020304" pitchFamily="18" charset="0"/>
              </a:rPr>
              <a:t> </a:t>
            </a:r>
            <a:r>
              <a:rPr lang="pt-PT" sz="1800" dirty="0" err="1">
                <a:effectLst/>
                <a:latin typeface="Calibri" panose="020F0502020204030204" pitchFamily="34" charset="0"/>
                <a:ea typeface="Calibri" panose="020F0502020204030204" pitchFamily="34" charset="0"/>
                <a:cs typeface="Times New Roman" panose="02020603050405020304" pitchFamily="18" charset="0"/>
              </a:rPr>
              <a:t>Evidence</a:t>
            </a:r>
            <a:r>
              <a:rPr lang="pt-PT" sz="1800" dirty="0">
                <a:effectLst/>
                <a:latin typeface="Calibri" panose="020F0502020204030204" pitchFamily="34" charset="0"/>
                <a:ea typeface="Calibri" panose="020F0502020204030204" pitchFamily="34" charset="0"/>
                <a:cs typeface="Times New Roman" panose="02020603050405020304" pitchFamily="18" charset="0"/>
              </a:rPr>
              <a:t> Group (grupo de elementos probatórios na </a:t>
            </a:r>
            <a:r>
              <a:rPr lang="pt-PT" sz="1800" dirty="0" err="1">
                <a:effectLst/>
                <a:latin typeface="Calibri" panose="020F0502020204030204" pitchFamily="34" charset="0"/>
                <a:ea typeface="Calibri" panose="020F0502020204030204" pitchFamily="34" charset="0"/>
                <a:cs typeface="Times New Roman" panose="02020603050405020304" pitchFamily="18" charset="0"/>
              </a:rPr>
              <a:t>cloud</a:t>
            </a:r>
            <a:r>
              <a:rPr lang="pt-PT" sz="1800" dirty="0">
                <a:effectLst/>
                <a:latin typeface="Calibri" panose="020F0502020204030204" pitchFamily="34" charset="0"/>
                <a:ea typeface="Calibri" panose="020F0502020204030204" pitchFamily="34" charset="0"/>
                <a:cs typeface="Times New Roman" panose="02020603050405020304" pitchFamily="18" charset="0"/>
              </a:rPr>
              <a:t>). Este último propôs que fossem abordadas as seguintes questões específicas: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Times New Roman" panose="02020603050405020304" pitchFamily="18" charset="0"/>
              <a:buChar char="-"/>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a necessidade de diferenciar os dados de subscritores, de tráfego e de conteúdo em termos de requisitos e limiares de acesso aos dados necessários em investigações penais específicas;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Times New Roman" panose="02020603050405020304" pitchFamily="18" charset="0"/>
              <a:buChar char="-"/>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a eficácia limitada da assistência jurídica mútua para proteger provas sob a forma eletrónica voláteis;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Times New Roman" panose="02020603050405020304" pitchFamily="18" charset="0"/>
              <a:buChar char="-"/>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situações de perda da (conhecimento da) localização dos dados e o facto de os Estados recorrerem cada vez mais a um acesso transfronteiriço unilateral aos dados na ausência de regras internacionais;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Times New Roman" panose="02020603050405020304" pitchFamily="18" charset="0"/>
              <a:buChar char="-"/>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a questão de saber quando é que um fornecedor de serviços está suficientemente presente ou oferece um serviço no território de uma Parte, de modo a estar sujeito aos poderes de execução dessa Parte;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Times New Roman" panose="02020603050405020304" pitchFamily="18" charset="0"/>
              <a:buChar char="-"/>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o atual regime de divulgação voluntária de dados pelos fornecedores dos EUA, que pode ajudar a aplicar a lei, mas também suscita preocupações;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Times New Roman" panose="02020603050405020304" pitchFamily="18" charset="0"/>
              <a:buChar char="-"/>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a questão da divulgação expedita de dados em situações de emergência;</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Times New Roman" panose="02020603050405020304" pitchFamily="18" charset="0"/>
              <a:buChar char="-"/>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a proteção de dados e outras salvaguardas do Estado de direito.</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Na sequência dos resultados do </a:t>
            </a:r>
            <a:r>
              <a:rPr lang="pt-PT" sz="1800" dirty="0" err="1">
                <a:effectLst/>
                <a:latin typeface="Calibri" panose="020F0502020204030204" pitchFamily="34" charset="0"/>
                <a:ea typeface="Calibri" panose="020F0502020204030204" pitchFamily="34" charset="0"/>
                <a:cs typeface="Times New Roman" panose="02020603050405020304" pitchFamily="18" charset="0"/>
              </a:rPr>
              <a:t>Cloud</a:t>
            </a:r>
            <a:r>
              <a:rPr lang="pt-PT" sz="1800" dirty="0">
                <a:effectLst/>
                <a:latin typeface="Calibri" panose="020F0502020204030204" pitchFamily="34" charset="0"/>
                <a:ea typeface="Calibri" panose="020F0502020204030204" pitchFamily="34" charset="0"/>
                <a:cs typeface="Times New Roman" panose="02020603050405020304" pitchFamily="18" charset="0"/>
              </a:rPr>
              <a:t> </a:t>
            </a:r>
            <a:r>
              <a:rPr lang="pt-PT" sz="1800" dirty="0" err="1">
                <a:effectLst/>
                <a:latin typeface="Calibri" panose="020F0502020204030204" pitchFamily="34" charset="0"/>
                <a:ea typeface="Calibri" panose="020F0502020204030204" pitchFamily="34" charset="0"/>
                <a:cs typeface="Times New Roman" panose="02020603050405020304" pitchFamily="18" charset="0"/>
              </a:rPr>
              <a:t>Evidence</a:t>
            </a:r>
            <a:r>
              <a:rPr lang="pt-PT" sz="1800" dirty="0">
                <a:effectLst/>
                <a:latin typeface="Calibri" panose="020F0502020204030204" pitchFamily="34" charset="0"/>
                <a:ea typeface="Calibri" panose="020F0502020204030204" pitchFamily="34" charset="0"/>
                <a:cs typeface="Times New Roman" panose="02020603050405020304" pitchFamily="18" charset="0"/>
              </a:rPr>
              <a:t> Group, o T-CY adotou as seguintes recomendações: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Reforçar a eficácia do processo de assistência jurídica mútua através da aplicação de recomendações anteriores adotadas pelo T-CY em dezembro de 2014.</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Uma nota de orientação sobre o artigo 18.º da Convenção de Budapeste sobre injunções relativas a informação sobre subscritores. A presente nota explica como as injunções internas relativas a informação sobre subscritores podem ser emitidas a um fornecedor nacional, independentemente da localização dos dados (artigo 18.º, n.º 1.º, alínea a)), e aos fornecedores que oferecem um serviço no território de uma Parte (artigo 18.º, n.º 1, alínea b)).</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Plena implementação do artigo 18.º pelas Partes no seu direito interno.</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Medidas práticas para reforçar a cooperação com fornecedores de serviços.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Negociação de um Segundo Protocolo Adicional à Convenção de Budapeste relativo ao reforço da cooperação internacional.</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Em junho de 2017, o T-CY chegou a acordo sobre os termos de referência para a preparação do Protocolo e as negociações tiveram início em setembro de 2017. Devem ser considerados os seguintes elementos: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lphaUcPeriod"/>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Disposições relativas a uma assistência jurídica mútua mais eficaz;</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lphaUcPeriod"/>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Disposições relativas à cooperação direta com fornecedores de outras jurisdições;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lphaUcPeriod"/>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Quadro e salvaguardas para as práticas existentes de alargar as buscas transfronteiras;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lphaUcPeriod"/>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Estado de direito e salvaguardas em matéria de proteção de dados</a:t>
            </a:r>
            <a:r>
              <a:rPr lang="en-GB" dirty="0">
                <a:effectLst/>
                <a:latin typeface="Arial" panose="020B0604020202020204" pitchFamily="34" charset="0"/>
              </a:rPr>
              <a:t>.</a:t>
            </a:r>
            <a:endParaRPr lang="sr-Latn-RS" dirty="0">
              <a:effectLst/>
              <a:latin typeface="Arial" panose="020B0604020202020204" pitchFamily="34" charset="0"/>
            </a:endParaRPr>
          </a:p>
          <a:p>
            <a:pPr marL="228600" indent="-228600" algn="just">
              <a:buAutoNum type="alphaUcPeriod"/>
            </a:pP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14796586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21084591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9/21/2021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t>9/21/2021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t>9/21/2021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t>9/21/2021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t>9/21/2021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t>9/21/2021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t>9/21/2021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t>9/21/2021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9/21/2021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t>9/21/2021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t>9/21/2021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t>9/21/2021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hyperlink" Target="https://www.google.com/imgres?imgurl=https%3A%2F%2Fwww.coe.int%2Fdocuments%2F8475493%2F52629233%2FConsultations_Protocol%2Fbc89e202-37bf-06f2-deee-365299a70793%3Ft%3D1527083832000&amp;imgrefurl=https%3A%2F%2Fwww.coe.int%2Fen%2Fweb%2Fcybercrime%2Ft-cy-drafting-group&amp;tbnid=1jufjMq4HuOc7M&amp;vet=12ahUKEwj81Mn4z9nrAhXUt6QKHdwTDckQMygGegUIARCYAQ..i&amp;docid=w0l7fzO55a5vIM&amp;w=960&amp;h=580&amp;q=t-cy%20assessment&amp;client=firefox-b-d&amp;ved=2ahUKEwj81Mn4z9nrAhXUt6QKHdwTDckQMygGegUIARCYAQ"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hyperlink" Target="https://www.google.com/imgres?imgurl=https%3A%2F%2Fwww.coe.int%2Fdocuments%2F8475493%2F52629233%2FConsultations_Protocol%2Fbc89e202-37bf-06f2-deee-365299a70793%3Ft%3D1527083832000&amp;imgrefurl=https%3A%2F%2Fwww.coe.int%2Fen%2Fweb%2Fcybercrime%2Ft-cy-drafting-group&amp;tbnid=1jufjMq4HuOc7M&amp;vet=12ahUKEwj81Mn4z9nrAhXUt6QKHdwTDckQMygGegUIARCYAQ..i&amp;docid=w0l7fzO55a5vIM&amp;w=960&amp;h=580&amp;q=t-cy%20assessment&amp;client=firefox-b-d&amp;ved=2ahUKEwj81Mn4z9nrAhXUt6QKHdwTDckQMygGegUIARCYAQ" TargetMode="External"/></Relationships>
</file>

<file path=ppt/slides/_rels/slide12.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png"/><Relationship Id="rId7" Type="http://schemas.openxmlformats.org/officeDocument/2006/relationships/diagramQuickStyle" Target="../diagrams/quickStyle1.xm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9.jpeg"/><Relationship Id="rId9" Type="http://schemas.microsoft.com/office/2007/relationships/diagramDrawing" Target="../diagrams/drawing1.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png"/><Relationship Id="rId7" Type="http://schemas.openxmlformats.org/officeDocument/2006/relationships/diagramColors" Target="../diagrams/colors2.xml"/><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1.png"/><Relationship Id="rId7" Type="http://schemas.openxmlformats.org/officeDocument/2006/relationships/diagramQuickStyle" Target="../diagrams/quickStyle3.xml"/><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9.jpeg"/><Relationship Id="rId9" Type="http://schemas.microsoft.com/office/2007/relationships/diagramDrawing" Target="../diagrams/drawing3.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 Id="rId5" Type="http://schemas.openxmlformats.org/officeDocument/2006/relationships/image" Target="../media/image12.jpeg"/><Relationship Id="rId4" Type="http://schemas.openxmlformats.org/officeDocument/2006/relationships/hyperlink" Target="https://www.google.com/imgres?imgurl=https%3A%2F%2Fwww.fjg.co.uk%2Fwp-content%2Fuploads%2F2019%2F09%2Fconsiderations.jpg&amp;imgrefurl=https%3A%2F%2Fwww.fjg.co.uk%2Fblog%2F2019%2F09%2F25%2Fpreliminary-considerations-when-buying-or-selling-a-business&amp;tbnid=FY2wjfsd9pOpjM&amp;vet=12ahUKEwjo2YnH0dnrAhVUIMUKHcl3CRkQMygTegUIARDxAQ..i&amp;docid=B-g2a7BXrdQtAM&amp;w=1134&amp;h=756&amp;q=considerations&amp;client=firefox-b-d&amp;ved=2ahUKEwjo2YnH0dnrAhVUIMUKHcl3CRkQMygTegUIARDxAQ"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13.bmp"/></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7.xml"/><Relationship Id="rId5" Type="http://schemas.openxmlformats.org/officeDocument/2006/relationships/image" Target="../media/image14.jpeg"/><Relationship Id="rId4" Type="http://schemas.openxmlformats.org/officeDocument/2006/relationships/hyperlink" Target="https://www.google.com/imgres?imgurl=http%3A%2F%2Fwww.mpsaz.org%2Fassessment%2Fimages%2Fpuzzle-assessment.jpg&amp;imgrefurl=http%3A%2F%2Fwww.mpsaz.org%2Fassessment&amp;tbnid=HP13rF0AKW4ePM&amp;vet=12ahUKEwiFjMGL0dnrAhWRu6QKHVPiCm0QMygGegUIARDaAQ..i&amp;docid=RHKuVRtnKfDZsM&amp;w=1000&amp;h=1040&amp;q=assessment&amp;client=firefox-b-d&amp;ved=2ahUKEwiFjMGL0dnrAhWRu6QKHVPiCm0QMygGegUIARDaAQ"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7.xml"/><Relationship Id="rId5" Type="http://schemas.openxmlformats.org/officeDocument/2006/relationships/image" Target="../media/image15.jpeg"/><Relationship Id="rId4" Type="http://schemas.openxmlformats.org/officeDocument/2006/relationships/hyperlink" Target="https://www.google.com/imgres?imgurl=http%3A%2F%2Fwww.baghtel.com%2Fimages%2Fslider%2F3.jpg&amp;imgrefurl=http%3A%2F%2Fwww.baghtel.com%2F&amp;tbnid=iGWV5ByCJLYktM&amp;vet=12ahUKEwirqs3U0tnrAhWLPOwKHfBgD0cQMygRegUIARD0AQ..i&amp;docid=cnbeivGdZr463M&amp;w=1920&amp;h=800&amp;q=ISP&amp;client=firefox-b-d&amp;ved=2ahUKEwirqs3U0tnrAhWLPOwKHfBgD0cQMygRegUIARD0AQ" TargetMode="External"/></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4.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39.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1.png"/><Relationship Id="rId7" Type="http://schemas.openxmlformats.org/officeDocument/2006/relationships/diagramQuickStyle" Target="../diagrams/quickStyle4.xml"/><Relationship Id="rId2" Type="http://schemas.openxmlformats.org/officeDocument/2006/relationships/notesSlide" Target="../notesSlides/notesSlide35.xml"/><Relationship Id="rId1" Type="http://schemas.openxmlformats.org/officeDocument/2006/relationships/slideLayout" Target="../slideLayouts/slideLayout7.xml"/><Relationship Id="rId6" Type="http://schemas.openxmlformats.org/officeDocument/2006/relationships/diagramLayout" Target="../diagrams/layout4.xml"/><Relationship Id="rId5" Type="http://schemas.openxmlformats.org/officeDocument/2006/relationships/diagramData" Target="../diagrams/data4.xml"/><Relationship Id="rId4" Type="http://schemas.openxmlformats.org/officeDocument/2006/relationships/image" Target="../media/image9.jpeg"/><Relationship Id="rId9" Type="http://schemas.microsoft.com/office/2007/relationships/diagramDrawing" Target="../diagrams/drawing4.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6.xml"/><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hyperlink" Target="https://rm.coe.int/CoERMPublicCommonSearchServices/DisplayDCTMContent?documentId=09000016802fa428" TargetMode="External"/><Relationship Id="rId4" Type="http://schemas.openxmlformats.org/officeDocument/2006/relationships/hyperlink" Target="https://www.coe.int/en/web/cybercrime/home" TargetMode="External"/></Relationships>
</file>

<file path=ppt/slides/_rels/slide4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7.jpeg"/><Relationship Id="rId2" Type="http://schemas.openxmlformats.org/officeDocument/2006/relationships/notesSlide" Target="../notesSlides/notesSlide37.xml"/><Relationship Id="rId1" Type="http://schemas.openxmlformats.org/officeDocument/2006/relationships/slideLayout" Target="../slideLayouts/slideLayout7.xml"/><Relationship Id="rId6" Type="http://schemas.openxmlformats.org/officeDocument/2006/relationships/hyperlink" Target="http://www.coe.int/en/web/cybercrime/preventing-cybercrime" TargetMode="External"/><Relationship Id="rId5" Type="http://schemas.openxmlformats.org/officeDocument/2006/relationships/hyperlink" Target="http://www.coe.int/en/web/cybercrime/all-reports" TargetMode="External"/><Relationship Id="rId4" Type="http://schemas.openxmlformats.org/officeDocument/2006/relationships/hyperlink" Target="https://www.coe.int/en/web/cybercrime/resources" TargetMode="External"/></Relationships>
</file>

<file path=ppt/slides/_rels/slide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8.xml"/><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hyperlink" Target="https://www.coe.int/en/web/cybercrime/protecting-children" TargetMode="External"/><Relationship Id="rId4" Type="http://schemas.openxmlformats.org/officeDocument/2006/relationships/hyperlink" Target="https://www.coe.int/en/web/cybercrime/country-profiles" TargetMode="External"/></Relationships>
</file>

<file path=ppt/slides/_rels/slide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9.xml"/><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hyperlink" Target="https://www.coe.int/en/web/cybercrime/lea-/-isp-cooperation" TargetMode="External"/><Relationship Id="rId4" Type="http://schemas.openxmlformats.org/officeDocument/2006/relationships/hyperlink" Target="https://www.coe.int/en/web/cybercrime/international-cooperation" TargetMode="External"/></Relationships>
</file>

<file path=ppt/slides/_rels/slide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0.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1.xml"/><Relationship Id="rId1" Type="http://schemas.openxmlformats.org/officeDocument/2006/relationships/slideLayout" Target="../slideLayouts/slideLayout7.xml"/><Relationship Id="rId5" Type="http://schemas.openxmlformats.org/officeDocument/2006/relationships/image" Target="../media/image20.jpeg"/><Relationship Id="rId4" Type="http://schemas.openxmlformats.org/officeDocument/2006/relationships/image" Target="../media/image19.jpeg"/></Relationships>
</file>

<file path=ppt/slides/_rels/slide4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2.xml"/><Relationship Id="rId1" Type="http://schemas.openxmlformats.org/officeDocument/2006/relationships/slideLayout" Target="../slideLayouts/slideLayout7.xml"/><Relationship Id="rId4" Type="http://schemas.openxmlformats.org/officeDocument/2006/relationships/image" Target="../media/image21.jpeg"/></Relationships>
</file>

<file path=ppt/slides/_rels/slide4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3.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4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5.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hyperlink" Target="https://www.google.com/imgres?imgurl=http%3A%2F%2Fwww.coe.int%2Fdocuments%2F8475493%2F10577759%2FSignature.jpg%2Fb2d44802-4426-4792-bda1-aff826fdeeab&amp;imgrefurl=https%3A%2F%2Fwww.coe.int%2Fen%2Fweb%2Fcybercrime%2F-%2Faccession-by-chile-and-signature-to-the-budapest-convention-on-cybercrime&amp;tbnid=3M-qGTwcZkQtjM&amp;vet=12ahUKEwjmwKa3z9nrAhWKiqQKHX6aBTMQMygCegUIARCUAQ..i&amp;docid=pSPjkCaWww-iKM&amp;w=870&amp;h=489&amp;q=cybercrime%20convention&amp;client=firefox-b-d&amp;ved=2ahUKEwjmwKa3z9nrAhWKiqQKHX6aBTMQMygCegUIARCUAQ"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hyperlink" Target="https://www.google.com/imgres?imgurl=http%3A%2F%2Fwww.coe.int%2Fdocuments%2F16695%2F8693496%2FTaget_shutterstock_157332656.jpg%2F16a836ff-3a6f-4a43-9cdf-ea36cbef79ec&amp;imgrefurl=https%3A%2F%2Fwww.coe.int%2Fen%2Fweb%2Fportal%2Ffull-news%2F-%2Fasset_publisher%2Fy5xQt7QdunzT%2Fcontent%2Fprotecting-you-and-your-rights-the-budapest-convention-on-cybercrime-fifteen-years-on%3F_101_INSTANCE_y5xQt7QdunzT_inheritRedirect%3Dfalse%26_101_INSTANCE_y5xQt7QdunzT_languageId%3Den_GB&amp;tbnid=M5ZlwVnlGVIX4M&amp;vet=12ahUKEwjmwKa3z9nrAhWKiqQKHX6aBTMQMygIegUIARCgAQ..i&amp;docid=HMI0C1D9e_ICxM&amp;w=870&amp;h=489&amp;q=cybercrime%20convention&amp;client=firefox-b-d&amp;ved=2ahUKEwjmwKa3z9nrAhWKiqQKHX6aBTMQMygIegUIARCgAQ"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hyperlink" Target="https://www.google.com/imgres?imgurl=https%3A%2F%2Fwww.coe.int%2Fdocuments%2F8475493%2F10577762%2FT-CY%2BID%2Fecb6cdfa-644f-4b13-86c8-747bc6da18d5%3Ft%3D1415878754000&amp;imgrefurl=https%3A%2F%2Fwww.coe.int%2Fen%2Fweb%2Fcybercrime%2Fthe-budapest-convention&amp;tbnid=e0XN1vMnCW5N2M&amp;vet=12ahUKEwjd-fuO0tnrAhWSr6QKHZNTDWEQMygAegUIARCPAQ..i&amp;docid=PMLrjF0nIpqp8M&amp;w=240&amp;h=340&amp;q=budapest%20convention&amp;client=firefox-b-d&amp;ved=2ahUKEwjd-fuO0tnrAhWSr6QKHZNTDWEQMygAegUIARCPAQ"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sz="2400" b="1" i="0" u="none" strike="noStrike" cap="none" normalizeH="0" baseline="0">
                <a:ln>
                  <a:noFill/>
                </a:ln>
                <a:solidFill>
                  <a:srgbClr val="2F618F"/>
                </a:solidFill>
                <a:latin typeface="Arial Narrow" panose="020B0606020202030204" pitchFamily="34" charset="0"/>
                <a:ea typeface="Calibri" pitchFamily="34" charset="0"/>
                <a:cs typeface="Times New Roman" pitchFamily="18" charset="0"/>
              </a:rPr>
              <a:t>www.coe.int/cybercrime</a:t>
            </a:r>
          </a:p>
        </p:txBody>
      </p:sp>
      <p:sp>
        <p:nvSpPr>
          <p:cNvPr id="10" name="Rectangle 9"/>
          <p:cNvSpPr/>
          <p:nvPr/>
        </p:nvSpPr>
        <p:spPr>
          <a:xfrm>
            <a:off x="179512" y="1727299"/>
            <a:ext cx="8750206" cy="4431983"/>
          </a:xfrm>
          <a:prstGeom prst="rect">
            <a:avLst/>
          </a:prstGeom>
          <a:ln>
            <a:noFill/>
          </a:ln>
        </p:spPr>
        <p:txBody>
          <a:bodyPr wrap="square">
            <a:spAutoFit/>
          </a:bodyPr>
          <a:lstStyle/>
          <a:p>
            <a:pPr algn="ctr"/>
            <a:r>
              <a:rPr lang="pt-PT" sz="3600" b="1" i="1">
                <a:solidFill>
                  <a:schemeClr val="tx2"/>
                </a:solidFill>
              </a:rPr>
              <a:t>Curso Judiciário Especializado sobre Cooperação Internacional</a:t>
            </a:r>
          </a:p>
          <a:p>
            <a:pPr algn="ctr"/>
            <a:endParaRPr lang="fr-FR" b="1" dirty="0"/>
          </a:p>
          <a:p>
            <a:pPr marL="0" indent="0" algn="ctr">
              <a:buFont typeface="Arial" charset="0"/>
              <a:buNone/>
              <a:defRPr/>
            </a:pPr>
            <a:r>
              <a:rPr lang="pt-PT" b="1"/>
              <a:t> </a:t>
            </a:r>
          </a:p>
          <a:p>
            <a:pPr marL="0" indent="0" algn="ctr">
              <a:buFont typeface="Arial" charset="0"/>
              <a:buNone/>
              <a:defRPr/>
            </a:pPr>
            <a:r>
              <a:rPr lang="pt-PT" sz="3200" b="1">
                <a:solidFill>
                  <a:schemeClr val="tx2"/>
                </a:solidFill>
              </a:rPr>
              <a:t>Sessão 1.4 </a:t>
            </a:r>
          </a:p>
          <a:p>
            <a:pPr marL="0" indent="0" algn="ctr">
              <a:buFont typeface="Arial" charset="0"/>
              <a:buNone/>
              <a:defRPr/>
            </a:pPr>
            <a:r>
              <a:rPr lang="pt-PT" sz="3200" b="1">
                <a:solidFill>
                  <a:schemeClr val="tx2"/>
                </a:solidFill>
              </a:rPr>
              <a:t>Procedimentos e práticas de assistência jurídica mútua</a:t>
            </a:r>
          </a:p>
          <a:p>
            <a:pPr marL="0" indent="0" algn="ctr">
              <a:buFont typeface="Arial" charset="0"/>
              <a:buNone/>
              <a:defRPr/>
            </a:pPr>
            <a:endParaRPr lang="en-GB" sz="3200" b="1" dirty="0">
              <a:solidFill>
                <a:schemeClr val="tx2"/>
              </a:solidFill>
            </a:endParaRPr>
          </a:p>
          <a:p>
            <a:pPr marL="0" indent="0" algn="ctr">
              <a:buFont typeface="Arial" charset="0"/>
              <a:buNone/>
              <a:defRPr/>
            </a:pPr>
            <a:r>
              <a:rPr lang="pt-PT" sz="2800" b="1">
                <a:solidFill>
                  <a:schemeClr val="tx2"/>
                </a:solidFill>
              </a:rPr>
              <a:t>- versão online -</a:t>
            </a:r>
          </a:p>
        </p:txBody>
      </p:sp>
      <p:sp>
        <p:nvSpPr>
          <p:cNvPr id="11" name="Rectangle 10">
            <a:extLst>
              <a:ext uri="{FF2B5EF4-FFF2-40B4-BE49-F238E27FC236}">
                <a16:creationId xmlns:a16="http://schemas.microsoft.com/office/drawing/2014/main"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id="{753D533C-3528-6B42-B05B-8356FF76FC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ea typeface="ＭＳ Ｐゴシック" pitchFamily="34" charset="-128"/>
              </a:rPr>
              <a:t>Normas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170646"/>
          </a:xfrm>
          <a:prstGeom prst="rect">
            <a:avLst/>
          </a:prstGeom>
        </p:spPr>
        <p:txBody>
          <a:bodyPr>
            <a:spAutoFit/>
          </a:bodyPr>
          <a:lstStyle/>
          <a:p>
            <a:pPr marL="342900" indent="-342900">
              <a:buFont typeface="Wingdings" pitchFamily="2" charset="2"/>
              <a:buChar char="Ø"/>
            </a:pPr>
            <a:r>
              <a:rPr lang="pt-PT" sz="2000" b="1" dirty="0"/>
              <a:t>FUTURAS normas relativas à cooperação internacional em matéria de cibercrime e provas eletrónicas</a:t>
            </a:r>
          </a:p>
          <a:p>
            <a:pPr>
              <a:buNone/>
            </a:pPr>
            <a:endParaRPr lang="en-GB" sz="2000" dirty="0"/>
          </a:p>
          <a:p>
            <a:pPr marL="342900" indent="-342900">
              <a:buFont typeface="Wingdings" pitchFamily="2" charset="2"/>
              <a:buChar char="ü"/>
            </a:pPr>
            <a:r>
              <a:rPr lang="pt-PT" sz="2000" b="1" dirty="0"/>
              <a:t>Convenção do Conselho da Europa sobre o Cibercrime – </a:t>
            </a:r>
            <a:r>
              <a:rPr lang="pt-PT" sz="2000" b="1" dirty="0">
                <a:solidFill>
                  <a:srgbClr val="FF0000"/>
                </a:solidFill>
              </a:rPr>
              <a:t>Possíveis</a:t>
            </a:r>
            <a:r>
              <a:rPr lang="pt-PT" sz="2000" b="1" dirty="0"/>
              <a:t> artigos do Segundo Protocolo Adicional</a:t>
            </a:r>
            <a:r>
              <a:rPr lang="pt-PT" sz="2000" dirty="0"/>
              <a:t>:</a:t>
            </a:r>
          </a:p>
          <a:p>
            <a:pPr indent="-342900">
              <a:buFont typeface="Arial" panose="020B0604020202020204" pitchFamily="34" charset="0"/>
              <a:buChar char="•"/>
            </a:pPr>
            <a:r>
              <a:rPr lang="pt-PT" sz="2000" i="1" dirty="0"/>
              <a:t>Artigo 2.º</a:t>
            </a:r>
            <a:r>
              <a:rPr lang="pt-PT" sz="2000" dirty="0"/>
              <a:t> – Âmbito de aplicação</a:t>
            </a:r>
          </a:p>
          <a:p>
            <a:pPr indent="-342900">
              <a:buFont typeface="Arial" panose="020B0604020202020204" pitchFamily="34" charset="0"/>
              <a:buChar char="•"/>
            </a:pPr>
            <a:r>
              <a:rPr lang="pt-PT" sz="2000" i="1" dirty="0"/>
              <a:t>Artigo 3.º</a:t>
            </a:r>
            <a:r>
              <a:rPr lang="pt-PT" sz="2000" dirty="0"/>
              <a:t> – Definições</a:t>
            </a:r>
          </a:p>
          <a:p>
            <a:pPr indent="-342900">
              <a:buFont typeface="Arial" panose="020B0604020202020204" pitchFamily="34" charset="0"/>
              <a:buChar char="•"/>
            </a:pPr>
            <a:r>
              <a:rPr lang="pt-PT" sz="2000" i="1" dirty="0"/>
              <a:t>Artigo 4.º</a:t>
            </a:r>
            <a:r>
              <a:rPr lang="pt-PT" sz="2000" dirty="0"/>
              <a:t> – Língua do pedido</a:t>
            </a:r>
          </a:p>
          <a:p>
            <a:pPr marL="342900" indent="-342900">
              <a:buFont typeface="Arial" panose="020B0604020202020204" pitchFamily="34" charset="0"/>
              <a:buChar char="•"/>
            </a:pPr>
            <a:r>
              <a:rPr lang="pt-PT" sz="2000" i="1" dirty="0"/>
              <a:t>Artigo 6.º</a:t>
            </a:r>
            <a:r>
              <a:rPr lang="pt-PT" sz="2000" dirty="0"/>
              <a:t> – Disposições gerais aplicáveis ao Capítulo III</a:t>
            </a:r>
          </a:p>
          <a:p>
            <a:pPr marL="342900" indent="-342900">
              <a:buFont typeface="Arial" panose="020B0604020202020204" pitchFamily="34" charset="0"/>
              <a:buChar char="•"/>
            </a:pPr>
            <a:r>
              <a:rPr lang="pt-PT" sz="2000" i="1" dirty="0"/>
              <a:t>Artigo 7.º </a:t>
            </a:r>
            <a:r>
              <a:rPr lang="pt-PT" sz="2000" dirty="0"/>
              <a:t>– Extensão de uma busca a um computador conectado</a:t>
            </a:r>
          </a:p>
        </p:txBody>
      </p:sp>
      <p:sp>
        <p:nvSpPr>
          <p:cNvPr id="6" name="Rectangle 5">
            <a:extLst>
              <a:ext uri="{FF2B5EF4-FFF2-40B4-BE49-F238E27FC236}">
                <a16:creationId xmlns:a16="http://schemas.microsoft.com/office/drawing/2014/main" id="{581799B2-487B-EB49-9EBA-A92793CD9DF2}"/>
              </a:ext>
            </a:extLst>
          </p:cNvPr>
          <p:cNvSpPr/>
          <p:nvPr/>
        </p:nvSpPr>
        <p:spPr>
          <a:xfrm>
            <a:off x="4732127" y="1156410"/>
            <a:ext cx="4572000" cy="2123658"/>
          </a:xfrm>
          <a:prstGeom prst="rect">
            <a:avLst/>
          </a:prstGeom>
        </p:spPr>
        <p:txBody>
          <a:bodyPr>
            <a:spAutoFit/>
          </a:bodyPr>
          <a:lstStyle/>
          <a:p>
            <a:pPr marL="342900" indent="-342900">
              <a:buFont typeface="Arial" panose="020B0604020202020204" pitchFamily="34" charset="0"/>
              <a:buChar char="•"/>
            </a:pPr>
            <a:r>
              <a:rPr lang="pt-PT" sz="2200" i="1"/>
              <a:t>Artigo 8.º</a:t>
            </a:r>
            <a:r>
              <a:rPr lang="pt-PT" sz="2200"/>
              <a:t> – Investigações infiltradas por meio de sistema informático</a:t>
            </a:r>
          </a:p>
          <a:p>
            <a:pPr marL="342900" indent="-342900">
              <a:buFont typeface="Arial" panose="020B0604020202020204" pitchFamily="34" charset="0"/>
              <a:buChar char="•"/>
            </a:pPr>
            <a:r>
              <a:rPr lang="pt-PT" sz="2200" i="1"/>
              <a:t>Artigo 10.º</a:t>
            </a:r>
            <a:r>
              <a:rPr lang="pt-PT" sz="2200"/>
              <a:t> – Videoconferência</a:t>
            </a:r>
          </a:p>
          <a:p>
            <a:pPr marL="342900" indent="-342900">
              <a:buFont typeface="Arial" panose="020B0604020202020204" pitchFamily="34" charset="0"/>
              <a:buChar char="•"/>
            </a:pPr>
            <a:r>
              <a:rPr lang="pt-PT" sz="2200" i="1"/>
              <a:t>Artigo 11.º</a:t>
            </a:r>
            <a:r>
              <a:rPr lang="pt-PT" sz="2200"/>
              <a:t> – Equipas de investigação conjuntas e investigações conjuntas</a:t>
            </a:r>
          </a:p>
        </p:txBody>
      </p:sp>
      <p:pic>
        <p:nvPicPr>
          <p:cNvPr id="5" name="Picture 2" descr="Protocol negotiations">
            <a:hlinkClick r:id="rId4"/>
            <a:extLst>
              <a:ext uri="{FF2B5EF4-FFF2-40B4-BE49-F238E27FC236}">
                <a16:creationId xmlns:a16="http://schemas.microsoft.com/office/drawing/2014/main" id="{AA8DA2B0-D0B5-47E7-9446-177F1B402E6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88272" y="3785676"/>
            <a:ext cx="3362995" cy="20351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83683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ea typeface="ＭＳ Ｐゴシック" pitchFamily="34" charset="-128"/>
              </a:rPr>
              <a:t>Normas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509200"/>
          </a:xfrm>
          <a:prstGeom prst="rect">
            <a:avLst/>
          </a:prstGeom>
        </p:spPr>
        <p:txBody>
          <a:bodyPr>
            <a:spAutoFit/>
          </a:bodyPr>
          <a:lstStyle/>
          <a:p>
            <a:pPr marL="342900" indent="-342900">
              <a:buFont typeface="Wingdings" pitchFamily="2" charset="2"/>
              <a:buChar char="Ø"/>
            </a:pPr>
            <a:r>
              <a:rPr lang="pt-PT" sz="2200" b="1" dirty="0"/>
              <a:t>FUTURAS normas relativas à cooperação internacional em matéria de cibercrime e provas eletrónicas</a:t>
            </a:r>
          </a:p>
          <a:p>
            <a:pPr>
              <a:buNone/>
            </a:pPr>
            <a:endParaRPr lang="en-GB" sz="2200" dirty="0"/>
          </a:p>
          <a:p>
            <a:pPr marL="342900" indent="-342900">
              <a:buFont typeface="Wingdings" pitchFamily="2" charset="2"/>
              <a:buChar char="ü"/>
            </a:pPr>
            <a:r>
              <a:rPr lang="pt-PT" sz="2200" b="1" dirty="0"/>
              <a:t>Convenção do Conselho da Europa sobre o Cibercrime – </a:t>
            </a:r>
            <a:r>
              <a:rPr lang="pt-PT" sz="2200" b="1" dirty="0">
                <a:solidFill>
                  <a:srgbClr val="FF0000"/>
                </a:solidFill>
              </a:rPr>
              <a:t>Possíveis</a:t>
            </a:r>
            <a:r>
              <a:rPr lang="pt-PT" sz="2200" b="1" dirty="0"/>
              <a:t> artigos do Segundo Protocolo Adicional</a:t>
            </a:r>
            <a:r>
              <a:rPr lang="pt-PT" sz="2200" dirty="0"/>
              <a:t>:</a:t>
            </a:r>
          </a:p>
          <a:p>
            <a:pPr marL="342900" indent="-342900">
              <a:buFont typeface="Arial" panose="020B0604020202020204" pitchFamily="34" charset="0"/>
              <a:buChar char="•"/>
            </a:pPr>
            <a:r>
              <a:rPr lang="pt-PT" sz="2200" i="1" dirty="0"/>
              <a:t>Artigo 13.º</a:t>
            </a:r>
            <a:r>
              <a:rPr lang="pt-PT" sz="2200" dirty="0"/>
              <a:t> – Assistência mútua de emergência</a:t>
            </a:r>
          </a:p>
          <a:p>
            <a:pPr marL="342900" indent="-342900">
              <a:buFont typeface="Arial" panose="020B0604020202020204" pitchFamily="34" charset="0"/>
              <a:buChar char="•"/>
            </a:pPr>
            <a:r>
              <a:rPr lang="pt-PT" sz="2200" i="1" dirty="0"/>
              <a:t>Artigo 14.º</a:t>
            </a:r>
            <a:r>
              <a:rPr lang="pt-PT" sz="2200" dirty="0"/>
              <a:t> – Divulgação de informação sobre subscritores</a:t>
            </a:r>
          </a:p>
          <a:p>
            <a:pPr marL="342900" indent="-342900">
              <a:buFont typeface="Arial" panose="020B0604020202020204" pitchFamily="34" charset="0"/>
              <a:buChar char="•"/>
            </a:pPr>
            <a:r>
              <a:rPr lang="pt-PT" sz="2200" i="1" dirty="0"/>
              <a:t>Artigo 15.º</a:t>
            </a:r>
            <a:r>
              <a:rPr lang="pt-PT" sz="2200" dirty="0"/>
              <a:t> – Execução de ordens de outra Parte para a produção expedita de dados </a:t>
            </a:r>
          </a:p>
          <a:p>
            <a:pPr marL="342900" indent="-342900">
              <a:buFont typeface="Arial" panose="020B0604020202020204" pitchFamily="34" charset="0"/>
              <a:buChar char="•"/>
            </a:pPr>
            <a:endParaRPr lang="en-GB" sz="2200" dirty="0"/>
          </a:p>
        </p:txBody>
      </p:sp>
      <p:sp>
        <p:nvSpPr>
          <p:cNvPr id="5" name="Rectangle 4">
            <a:extLst>
              <a:ext uri="{FF2B5EF4-FFF2-40B4-BE49-F238E27FC236}">
                <a16:creationId xmlns:a16="http://schemas.microsoft.com/office/drawing/2014/main" id="{489FA2E9-6FAC-414D-8F4F-3A2DD5AFFF3D}"/>
              </a:ext>
            </a:extLst>
          </p:cNvPr>
          <p:cNvSpPr/>
          <p:nvPr/>
        </p:nvSpPr>
        <p:spPr>
          <a:xfrm>
            <a:off x="4507017" y="1120348"/>
            <a:ext cx="4572000" cy="2123658"/>
          </a:xfrm>
          <a:prstGeom prst="rect">
            <a:avLst/>
          </a:prstGeom>
        </p:spPr>
        <p:txBody>
          <a:bodyPr>
            <a:spAutoFit/>
          </a:bodyPr>
          <a:lstStyle/>
          <a:p>
            <a:pPr marL="342900" lvl="1" indent="-342900">
              <a:buFont typeface="Arial" panose="020B0604020202020204" pitchFamily="34" charset="0"/>
              <a:buChar char="•"/>
            </a:pPr>
            <a:r>
              <a:rPr lang="pt-PT" sz="2200" i="1"/>
              <a:t>Artigo 16.º</a:t>
            </a:r>
            <a:r>
              <a:rPr lang="pt-PT" sz="2200"/>
              <a:t> – Divulgação expedita de dados em caso de emergência</a:t>
            </a:r>
          </a:p>
          <a:p>
            <a:pPr marL="342900" lvl="1" indent="-342900">
              <a:buFont typeface="Arial" panose="020B0604020202020204" pitchFamily="34" charset="0"/>
              <a:buChar char="•"/>
            </a:pPr>
            <a:r>
              <a:rPr lang="pt-PT" sz="2200" i="1"/>
              <a:t>Artigo 17.º</a:t>
            </a:r>
            <a:r>
              <a:rPr lang="pt-PT" sz="2200"/>
              <a:t> – Acesso a informação relacionada com domínios de Internet registados</a:t>
            </a:r>
          </a:p>
          <a:p>
            <a:pPr marL="342900" lvl="1" indent="-342900">
              <a:buFont typeface="Arial" panose="020B0604020202020204" pitchFamily="34" charset="0"/>
              <a:buChar char="•"/>
            </a:pPr>
            <a:r>
              <a:rPr lang="pt-PT" sz="2200"/>
              <a:t>Artigo 18.º-19.º – Disposições finais</a:t>
            </a:r>
          </a:p>
        </p:txBody>
      </p:sp>
      <p:pic>
        <p:nvPicPr>
          <p:cNvPr id="3074" name="Picture 2" descr="Protocol negotiations">
            <a:hlinkClick r:id="rId4"/>
            <a:extLst>
              <a:ext uri="{FF2B5EF4-FFF2-40B4-BE49-F238E27FC236}">
                <a16:creationId xmlns:a16="http://schemas.microsoft.com/office/drawing/2014/main" id="{7B53C061-D9A5-41BC-8A21-7CA9DF519EB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69445" y="3924867"/>
            <a:ext cx="3362995" cy="20351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6085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ea typeface="ＭＳ Ｐゴシック" pitchFamily="34" charset="-128"/>
              </a:rPr>
              <a:t>Normas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4"/>
          <a:stretch>
            <a:fillRect/>
          </a:stretch>
        </p:blipFill>
        <p:spPr>
          <a:xfrm>
            <a:off x="7255380" y="941875"/>
            <a:ext cx="1767076" cy="1767076"/>
          </a:xfrm>
          <a:prstGeom prst="rect">
            <a:avLst/>
          </a:prstGeom>
        </p:spPr>
      </p:pic>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422732942"/>
              </p:ext>
            </p:extLst>
          </p:nvPr>
        </p:nvGraphicFramePr>
        <p:xfrm>
          <a:off x="177501" y="2346187"/>
          <a:ext cx="7166858"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2105587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ea typeface="ＭＳ Ｐゴシック" pitchFamily="34" charset="-128"/>
              </a:rPr>
              <a:t>Canais de comunicação</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4524315"/>
          </a:xfrm>
          <a:prstGeom prst="rect">
            <a:avLst/>
          </a:prstGeom>
        </p:spPr>
        <p:txBody>
          <a:bodyPr>
            <a:spAutoFit/>
          </a:bodyPr>
          <a:lstStyle/>
          <a:p>
            <a:pPr marL="342900" lvl="1" indent="-342900">
              <a:buFont typeface="Wingdings" panose="05000000000000000000" pitchFamily="2" charset="2"/>
              <a:buChar char="Ø"/>
            </a:pPr>
            <a:r>
              <a:rPr lang="pt-PT" b="1" dirty="0"/>
              <a:t>Canais em matéria de assistência jurídica mútua</a:t>
            </a:r>
            <a:r>
              <a:rPr lang="pt-PT" dirty="0"/>
              <a:t>:</a:t>
            </a:r>
          </a:p>
          <a:p>
            <a:pPr marL="0" lvl="1"/>
            <a:endParaRPr lang="en-GB" dirty="0"/>
          </a:p>
          <a:p>
            <a:pPr marL="342900" lvl="1" indent="-342900">
              <a:buFont typeface="Wingdings" panose="05000000000000000000" pitchFamily="2" charset="2"/>
              <a:buChar char="ü"/>
            </a:pPr>
            <a:r>
              <a:rPr lang="pt-PT" b="1" dirty="0"/>
              <a:t>Transmissão direta entre autoridades judiciárias</a:t>
            </a:r>
            <a:r>
              <a:rPr lang="pt-PT" dirty="0"/>
              <a:t>:</a:t>
            </a:r>
          </a:p>
          <a:p>
            <a:pPr marL="0" lvl="1" indent="-342900">
              <a:buFont typeface="Wingdings" pitchFamily="2" charset="2"/>
              <a:buChar char="ü"/>
            </a:pPr>
            <a:endParaRPr lang="en-GB" dirty="0"/>
          </a:p>
          <a:p>
            <a:pPr marL="342900" lvl="1" indent="-342900" algn="just">
              <a:buFont typeface="Arial" panose="020B0604020202020204" pitchFamily="34" charset="0"/>
              <a:buChar char="•"/>
            </a:pPr>
            <a:r>
              <a:rPr lang="pt-PT" dirty="0"/>
              <a:t>principalmente nos Estados-Membros da UE, existe também uma opção no artigo 4.º do 2.º Protocolo à Convenção de 1959, mas que não é amplamente utilizada pelas Partes não pertencentes à UE</a:t>
            </a:r>
          </a:p>
          <a:p>
            <a:pPr marL="342900" lvl="1" indent="-342900" algn="just">
              <a:buFont typeface="Arial" panose="020B0604020202020204" pitchFamily="34" charset="0"/>
              <a:buChar char="•"/>
            </a:pPr>
            <a:endParaRPr lang="en-GB" dirty="0"/>
          </a:p>
          <a:p>
            <a:pPr marL="342900" lvl="1" indent="-342900" algn="just">
              <a:buFont typeface="Arial" panose="020B0604020202020204" pitchFamily="34" charset="0"/>
              <a:buChar char="•"/>
            </a:pPr>
            <a:r>
              <a:rPr lang="pt-PT" dirty="0"/>
              <a:t>considerada vantajosa, uma vez que os pedidos são transmitidos diretamente entre as autoridades de execução</a:t>
            </a:r>
          </a:p>
        </p:txBody>
      </p:sp>
      <p:sp>
        <p:nvSpPr>
          <p:cNvPr id="6" name="Rectangle 5">
            <a:extLst>
              <a:ext uri="{FF2B5EF4-FFF2-40B4-BE49-F238E27FC236}">
                <a16:creationId xmlns:a16="http://schemas.microsoft.com/office/drawing/2014/main" id="{581799B2-487B-EB49-9EBA-A92793CD9DF2}"/>
              </a:ext>
            </a:extLst>
          </p:cNvPr>
          <p:cNvSpPr/>
          <p:nvPr/>
        </p:nvSpPr>
        <p:spPr>
          <a:xfrm>
            <a:off x="4660522" y="1120348"/>
            <a:ext cx="4361934" cy="4801314"/>
          </a:xfrm>
          <a:prstGeom prst="rect">
            <a:avLst/>
          </a:prstGeom>
        </p:spPr>
        <p:txBody>
          <a:bodyPr wrap="square">
            <a:spAutoFit/>
          </a:bodyPr>
          <a:lstStyle/>
          <a:p>
            <a:pPr marL="342900" lvl="2" indent="-342900">
              <a:buFont typeface="Wingdings" pitchFamily="2" charset="2"/>
              <a:buChar char="ü"/>
            </a:pPr>
            <a:r>
              <a:rPr lang="pt-PT" b="1" dirty="0"/>
              <a:t>Transmissão entre autoridades centrais</a:t>
            </a:r>
            <a:r>
              <a:rPr lang="pt-PT" dirty="0"/>
              <a:t>:</a:t>
            </a:r>
          </a:p>
          <a:p>
            <a:pPr marL="0" lvl="2"/>
            <a:endParaRPr lang="en-GB" dirty="0"/>
          </a:p>
          <a:p>
            <a:pPr marL="342900" lvl="3" indent="-342900" algn="just">
              <a:buFont typeface="Arial" panose="020B0604020202020204" pitchFamily="34" charset="0"/>
              <a:buChar char="•"/>
            </a:pPr>
            <a:r>
              <a:rPr lang="pt-PT" dirty="0"/>
              <a:t>a maior parte da cooperação é realizada através das autoridades centrais (por exemplo, Ministério ou Departamento de Justiça) </a:t>
            </a:r>
          </a:p>
          <a:p>
            <a:pPr marL="342900" lvl="3" indent="-342900" algn="just">
              <a:buFont typeface="Arial" panose="020B0604020202020204" pitchFamily="34" charset="0"/>
              <a:buChar char="•"/>
            </a:pPr>
            <a:r>
              <a:rPr lang="pt-PT" dirty="0"/>
              <a:t>considerada como acrescentando outro nível ao processo em que os pedidos têm de ser reencaminhados para a autoridade de execução (se não forem executados pela autoridade central) </a:t>
            </a:r>
          </a:p>
          <a:p>
            <a:pPr marL="342900" lvl="3" indent="-342900" algn="just">
              <a:buFont typeface="Arial" panose="020B0604020202020204" pitchFamily="34" charset="0"/>
              <a:buChar char="•"/>
            </a:pPr>
            <a:r>
              <a:rPr lang="pt-PT" dirty="0"/>
              <a:t>a eficiência depende, em última análise, da coordenação interna entre as autoridades nacionais (centrais e de execução)</a:t>
            </a:r>
          </a:p>
        </p:txBody>
      </p:sp>
    </p:spTree>
    <p:extLst>
      <p:ext uri="{BB962C8B-B14F-4D97-AF65-F5344CB8AC3E}">
        <p14:creationId xmlns:p14="http://schemas.microsoft.com/office/powerpoint/2010/main" val="4708873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ea typeface="ＭＳ Ｐゴシック" pitchFamily="34" charset="-128"/>
              </a:rPr>
              <a:t>Canais de comunicação</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170646"/>
          </a:xfrm>
          <a:prstGeom prst="rect">
            <a:avLst/>
          </a:prstGeom>
        </p:spPr>
        <p:txBody>
          <a:bodyPr>
            <a:spAutoFit/>
          </a:bodyPr>
          <a:lstStyle/>
          <a:p>
            <a:pPr marL="342900" lvl="1" indent="-342900" algn="just">
              <a:buFont typeface="Wingdings" panose="05000000000000000000" pitchFamily="2" charset="2"/>
              <a:buChar char="Ø"/>
            </a:pPr>
            <a:r>
              <a:rPr lang="pt-PT" sz="2200" b="1" dirty="0"/>
              <a:t>Canais em matéria de assistência jurídica mútua</a:t>
            </a:r>
            <a:r>
              <a:rPr lang="pt-PT" sz="2200" dirty="0"/>
              <a:t>:</a:t>
            </a:r>
          </a:p>
          <a:p>
            <a:pPr marL="0" lvl="1" indent="-342900" algn="just">
              <a:buFont typeface="Wingdings" pitchFamily="2" charset="2"/>
              <a:buChar char="Ø"/>
            </a:pPr>
            <a:endParaRPr lang="en-GB" sz="2200" dirty="0"/>
          </a:p>
          <a:p>
            <a:pPr marL="0" lvl="1" indent="-342900" algn="just">
              <a:buFont typeface="Wingdings" pitchFamily="2" charset="2"/>
              <a:buChar char="ü"/>
            </a:pPr>
            <a:r>
              <a:rPr lang="pt-PT" sz="2200" b="1" dirty="0"/>
              <a:t>Canais diplomáticos</a:t>
            </a:r>
            <a:r>
              <a:rPr lang="pt-PT" sz="2200" dirty="0"/>
              <a:t>:</a:t>
            </a:r>
          </a:p>
          <a:p>
            <a:pPr marL="342900" lvl="1" indent="-342900" algn="just">
              <a:buFont typeface="Arial" panose="020B0604020202020204" pitchFamily="34" charset="0"/>
              <a:buChar char="•"/>
            </a:pPr>
            <a:r>
              <a:rPr lang="pt-PT" sz="2200" dirty="0"/>
              <a:t>diminuição da utilização desde a criação das autoridades centrais, mas ainda utilizados em alguns países</a:t>
            </a:r>
          </a:p>
          <a:p>
            <a:pPr marL="342900" lvl="1" indent="-342900" algn="just">
              <a:buFont typeface="Arial" panose="020B0604020202020204" pitchFamily="34" charset="0"/>
              <a:buChar char="•"/>
            </a:pPr>
            <a:r>
              <a:rPr lang="pt-PT" sz="2200" dirty="0"/>
              <a:t>podem ser utilizados quando não existam acordos entre as Partes e seja necessária uma carta rogatória</a:t>
            </a:r>
          </a:p>
          <a:p>
            <a:pPr marL="342900" lvl="1" indent="-342900" algn="just">
              <a:buFont typeface="Arial" panose="020B0604020202020204" pitchFamily="34" charset="0"/>
              <a:buChar char="•"/>
            </a:pPr>
            <a:r>
              <a:rPr lang="pt-PT" sz="2200" dirty="0"/>
              <a:t>considerados desvantajosos, uma vez que acrescentam um nível adicional ao processo</a:t>
            </a:r>
          </a:p>
        </p:txBody>
      </p:sp>
      <p:sp>
        <p:nvSpPr>
          <p:cNvPr id="5" name="Rectangle 4">
            <a:extLst>
              <a:ext uri="{FF2B5EF4-FFF2-40B4-BE49-F238E27FC236}">
                <a16:creationId xmlns:a16="http://schemas.microsoft.com/office/drawing/2014/main" id="{1EACF004-B2A6-D845-ACDC-43A94C95C364}"/>
              </a:ext>
            </a:extLst>
          </p:cNvPr>
          <p:cNvSpPr/>
          <p:nvPr/>
        </p:nvSpPr>
        <p:spPr>
          <a:xfrm>
            <a:off x="4820946" y="989546"/>
            <a:ext cx="4184449" cy="5632311"/>
          </a:xfrm>
          <a:prstGeom prst="rect">
            <a:avLst/>
          </a:prstGeom>
        </p:spPr>
        <p:txBody>
          <a:bodyPr wrap="square">
            <a:spAutoFit/>
          </a:bodyPr>
          <a:lstStyle/>
          <a:p>
            <a:pPr marL="342900" lvl="2" indent="-342900">
              <a:buFont typeface="Wingdings" pitchFamily="2" charset="2"/>
              <a:buChar char="ü"/>
            </a:pPr>
            <a:r>
              <a:rPr lang="pt-PT" sz="2000" b="1" dirty="0"/>
              <a:t>Canal da Interpol</a:t>
            </a:r>
            <a:r>
              <a:rPr lang="pt-PT" sz="2000" dirty="0"/>
              <a:t>:</a:t>
            </a:r>
          </a:p>
          <a:p>
            <a:pPr marL="342900" lvl="2" indent="-342900" algn="just">
              <a:buFont typeface="Arial" panose="020B0604020202020204" pitchFamily="34" charset="0"/>
              <a:buChar char="•"/>
            </a:pPr>
            <a:r>
              <a:rPr lang="pt-PT" sz="2000" dirty="0"/>
              <a:t>introduzido pela Convenção do Conselho da Europa de 1959 para pedidos urgentes, vantagem – celeridade</a:t>
            </a:r>
          </a:p>
          <a:p>
            <a:pPr marL="342900" lvl="2" indent="-342900" algn="just">
              <a:buFont typeface="Arial" panose="020B0604020202020204" pitchFamily="34" charset="0"/>
              <a:buChar char="•"/>
            </a:pPr>
            <a:endParaRPr lang="en-GB" sz="2000" dirty="0"/>
          </a:p>
          <a:p>
            <a:pPr marL="342900" lvl="2" indent="-342900" algn="just">
              <a:buFont typeface="Wingdings" pitchFamily="2" charset="2"/>
              <a:buChar char="ü"/>
            </a:pPr>
            <a:r>
              <a:rPr lang="pt-PT" sz="2000" b="1" dirty="0"/>
              <a:t>Comunicações expeditas</a:t>
            </a:r>
          </a:p>
          <a:p>
            <a:pPr marL="342900" lvl="2" indent="-342900" algn="just">
              <a:buFont typeface="Arial" panose="020B0604020202020204" pitchFamily="34" charset="0"/>
              <a:buChar char="•"/>
            </a:pPr>
            <a:r>
              <a:rPr lang="pt-PT" sz="2000" dirty="0"/>
              <a:t>os instrumentos da UE, do </a:t>
            </a:r>
            <a:r>
              <a:rPr lang="pt-PT" sz="2000" dirty="0" err="1"/>
              <a:t>CdE</a:t>
            </a:r>
            <a:r>
              <a:rPr lang="pt-PT" sz="2000" dirty="0"/>
              <a:t> e da ONU permitem a transmissão eletrónica de pedidos</a:t>
            </a:r>
          </a:p>
          <a:p>
            <a:pPr marL="342900" lvl="2" indent="-342900" algn="just">
              <a:buFont typeface="Arial" panose="020B0604020202020204" pitchFamily="34" charset="0"/>
              <a:buChar char="•"/>
            </a:pPr>
            <a:r>
              <a:rPr lang="pt-PT" sz="2000" dirty="0"/>
              <a:t>a vantagem é a celeridade, mas é necessário um canal seguro</a:t>
            </a:r>
          </a:p>
          <a:p>
            <a:pPr marL="342900" lvl="2" indent="-342900" algn="just">
              <a:buFont typeface="Arial" panose="020B0604020202020204" pitchFamily="34" charset="0"/>
              <a:buChar char="•"/>
            </a:pPr>
            <a:r>
              <a:rPr lang="pt-PT" sz="2000" dirty="0"/>
              <a:t>os instrumentos da ONU permitem a apresentação de um pedido oral, desde que este seja imediatamente confirmado por escrito </a:t>
            </a:r>
          </a:p>
        </p:txBody>
      </p:sp>
    </p:spTree>
    <p:extLst>
      <p:ext uri="{BB962C8B-B14F-4D97-AF65-F5344CB8AC3E}">
        <p14:creationId xmlns:p14="http://schemas.microsoft.com/office/powerpoint/2010/main" val="36231668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ea typeface="ＭＳ Ｐゴシック" pitchFamily="34" charset="-128"/>
              </a:rPr>
              <a:t>Canais de comunicação</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509200"/>
          </a:xfrm>
          <a:prstGeom prst="rect">
            <a:avLst/>
          </a:prstGeom>
        </p:spPr>
        <p:txBody>
          <a:bodyPr>
            <a:spAutoFit/>
          </a:bodyPr>
          <a:lstStyle/>
          <a:p>
            <a:pPr marL="342900" lvl="1" indent="-342900">
              <a:buFont typeface="Wingdings" panose="05000000000000000000" pitchFamily="2" charset="2"/>
              <a:buChar char="Ø"/>
            </a:pPr>
            <a:r>
              <a:rPr lang="pt-PT" sz="2200" b="1" dirty="0"/>
              <a:t>Canais em matéria de assistência jurídica mútua</a:t>
            </a:r>
            <a:r>
              <a:rPr lang="pt-PT" sz="2200" dirty="0"/>
              <a:t>:</a:t>
            </a:r>
          </a:p>
          <a:p>
            <a:pPr marL="342900" lvl="1" indent="-342900">
              <a:buFont typeface="Wingdings" panose="05000000000000000000" pitchFamily="2" charset="2"/>
              <a:buChar char="Ø"/>
            </a:pPr>
            <a:endParaRPr lang="sr-Latn-RS" sz="2200" b="1" dirty="0"/>
          </a:p>
          <a:p>
            <a:pPr marL="342900" lvl="1" indent="-342900">
              <a:buFont typeface="Wingdings" panose="05000000000000000000" pitchFamily="2" charset="2"/>
              <a:buChar char="Ø"/>
            </a:pPr>
            <a:r>
              <a:rPr lang="pt-PT" sz="2200" b="1" dirty="0"/>
              <a:t>Canais que apoiam a partilha espontânea de informação em matéria de AJM:</a:t>
            </a:r>
          </a:p>
          <a:p>
            <a:pPr marL="0" lvl="2"/>
            <a:endParaRPr lang="en-GB" sz="2200" dirty="0"/>
          </a:p>
          <a:p>
            <a:pPr marL="342900" lvl="2" indent="-342900" algn="just">
              <a:buFont typeface="Arial" panose="020B0604020202020204" pitchFamily="34" charset="0"/>
              <a:buChar char="•"/>
            </a:pPr>
            <a:r>
              <a:rPr lang="pt-PT" sz="2200" dirty="0"/>
              <a:t>artigo 11.º do Segundo Protocolo Adicional à Convenção de 1959</a:t>
            </a:r>
          </a:p>
          <a:p>
            <a:pPr marL="342900" lvl="2" indent="-342900" algn="just">
              <a:buFont typeface="Arial" panose="020B0604020202020204" pitchFamily="34" charset="0"/>
              <a:buChar char="•"/>
            </a:pPr>
            <a:r>
              <a:rPr lang="pt-PT" sz="2200" dirty="0"/>
              <a:t>artigo 26.º e 35.º da Convenção do Conselho da Europa sobre o Cibercrime</a:t>
            </a:r>
          </a:p>
          <a:p>
            <a:pPr marL="342900" lvl="2" indent="-342900" algn="just">
              <a:buFont typeface="Arial" panose="020B0604020202020204" pitchFamily="34" charset="0"/>
              <a:buChar char="•"/>
            </a:pPr>
            <a:r>
              <a:rPr lang="pt-PT" sz="2200" dirty="0"/>
              <a:t>diferentes redes 24/7</a:t>
            </a:r>
          </a:p>
          <a:p>
            <a:pPr marL="342900" lvl="2" indent="-342900" algn="just">
              <a:buFont typeface="Arial" panose="020B0604020202020204" pitchFamily="34" charset="0"/>
              <a:buChar char="•"/>
            </a:pPr>
            <a:r>
              <a:rPr lang="pt-PT" sz="2200" dirty="0"/>
              <a:t>cooperação policial operacional entre autoridades policiais</a:t>
            </a:r>
          </a:p>
        </p:txBody>
      </p:sp>
      <p:sp>
        <p:nvSpPr>
          <p:cNvPr id="8" name="Rectangle 7">
            <a:extLst>
              <a:ext uri="{FF2B5EF4-FFF2-40B4-BE49-F238E27FC236}">
                <a16:creationId xmlns:a16="http://schemas.microsoft.com/office/drawing/2014/main" id="{6341669B-9096-8040-AECD-5681DBB477E7}"/>
              </a:ext>
            </a:extLst>
          </p:cNvPr>
          <p:cNvSpPr/>
          <p:nvPr/>
        </p:nvSpPr>
        <p:spPr>
          <a:xfrm>
            <a:off x="4693773" y="1027019"/>
            <a:ext cx="4328683" cy="5632311"/>
          </a:xfrm>
          <a:prstGeom prst="rect">
            <a:avLst/>
          </a:prstGeom>
        </p:spPr>
        <p:txBody>
          <a:bodyPr wrap="square">
            <a:spAutoFit/>
          </a:bodyPr>
          <a:lstStyle/>
          <a:p>
            <a:pPr marL="342900" lvl="1" indent="-342900" algn="just">
              <a:buFont typeface="Wingdings" pitchFamily="2" charset="2"/>
              <a:buChar char="ü"/>
            </a:pPr>
            <a:r>
              <a:rPr lang="pt-PT" sz="2000" b="1" dirty="0"/>
              <a:t>Canais de apoio ao intercâmbio de boas práticas em matéria de cibercrime e obtenção de provas eletrónicas</a:t>
            </a:r>
            <a:r>
              <a:rPr lang="pt-PT" sz="2000" dirty="0"/>
              <a:t>:</a:t>
            </a:r>
          </a:p>
          <a:p>
            <a:pPr marL="342900" lvl="1" indent="-342900" algn="just">
              <a:buFont typeface="Wingdings" pitchFamily="2" charset="2"/>
              <a:buChar char="ü"/>
            </a:pPr>
            <a:endParaRPr lang="en-GB" sz="2000" dirty="0"/>
          </a:p>
          <a:p>
            <a:pPr marL="342900" lvl="1" indent="-342900" algn="just">
              <a:buFont typeface="Arial" panose="020B0604020202020204" pitchFamily="34" charset="0"/>
              <a:buChar char="•"/>
            </a:pPr>
            <a:r>
              <a:rPr lang="pt-PT" sz="2000" dirty="0"/>
              <a:t>Rede Judiciária europeia em matéria de cibercriminalidade – RJEC (sediada na Eurojust, mas não se limitando à UE)</a:t>
            </a:r>
          </a:p>
          <a:p>
            <a:pPr marL="342900" lvl="1" indent="-342900" algn="just">
              <a:buFont typeface="Arial" panose="020B0604020202020204" pitchFamily="34" charset="0"/>
              <a:buChar char="•"/>
            </a:pPr>
            <a:endParaRPr lang="en-GB" sz="2000" b="1" dirty="0"/>
          </a:p>
          <a:p>
            <a:pPr marL="342900" lvl="2" indent="-342900" algn="just">
              <a:buFont typeface="Arial" panose="020B0604020202020204" pitchFamily="34" charset="0"/>
              <a:buChar char="•"/>
            </a:pPr>
            <a:r>
              <a:rPr lang="pt-PT" sz="2000" dirty="0"/>
              <a:t>GPEN (com sede na Associação Internacional dos Procuradores Penais)</a:t>
            </a:r>
          </a:p>
          <a:p>
            <a:pPr marL="342900" lvl="2" indent="-342900" algn="just">
              <a:buFont typeface="Arial" panose="020B0604020202020204" pitchFamily="34" charset="0"/>
              <a:buChar char="•"/>
            </a:pPr>
            <a:endParaRPr lang="en-GB" sz="2000" dirty="0"/>
          </a:p>
          <a:p>
            <a:pPr marL="342900" lvl="2" indent="-342900" algn="just">
              <a:buFont typeface="Wingdings" pitchFamily="2" charset="2"/>
              <a:buChar char="ü"/>
            </a:pPr>
            <a:r>
              <a:rPr lang="pt-PT" sz="2000" b="1" dirty="0"/>
              <a:t>Outros canais</a:t>
            </a:r>
            <a:r>
              <a:rPr lang="pt-PT" sz="2000" dirty="0"/>
              <a:t>:</a:t>
            </a:r>
          </a:p>
          <a:p>
            <a:pPr marL="342900" lvl="2" indent="-342900" algn="just">
              <a:buFont typeface="Arial" panose="020B0604020202020204" pitchFamily="34" charset="0"/>
              <a:buChar char="•"/>
            </a:pPr>
            <a:r>
              <a:rPr lang="pt-PT" sz="2000" dirty="0"/>
              <a:t>Equipas conjuntas de investigação</a:t>
            </a:r>
            <a:endParaRPr lang="pt-PT" sz="2200" dirty="0"/>
          </a:p>
        </p:txBody>
      </p:sp>
    </p:spTree>
    <p:extLst>
      <p:ext uri="{BB962C8B-B14F-4D97-AF65-F5344CB8AC3E}">
        <p14:creationId xmlns:p14="http://schemas.microsoft.com/office/powerpoint/2010/main" val="11752000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defRPr/>
            </a:pPr>
            <a:r>
              <a:rPr lang="pt-PT" sz="3200" b="1">
                <a:ea typeface="ＭＳ Ｐゴシック" pitchFamily="34" charset="-128"/>
              </a:rPr>
              <a:t>Canais de comunicação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37600847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pt-PT" sz="3200" b="1">
                <a:solidFill>
                  <a:schemeClr val="bg1"/>
                </a:solidFill>
              </a:rPr>
              <a:t>Assistência jurídica mútua </a:t>
            </a:r>
          </a:p>
          <a:p>
            <a:pPr marL="0" indent="0" algn="r">
              <a:buFont typeface="Arial" charset="0"/>
              <a:buNone/>
              <a:defRPr/>
            </a:pPr>
            <a:r>
              <a:rPr lang="pt-PT" sz="3200" b="1">
                <a:solidFill>
                  <a:schemeClr val="bg1"/>
                </a:solidFill>
              </a:rPr>
              <a:t>Procedimentos e práticas</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496437"/>
            <a:ext cx="8525021" cy="1865126"/>
          </a:xfrm>
          <a:prstGeom prst="rect">
            <a:avLst/>
          </a:prstGeom>
        </p:spPr>
        <p:txBody>
          <a:bodyPr wrap="square">
            <a:spAutoFit/>
          </a:bodyPr>
          <a:lstStyle/>
          <a:p>
            <a:pPr algn="ctr" eaLnBrk="1" hangingPunct="1">
              <a:lnSpc>
                <a:spcPct val="80000"/>
              </a:lnSpc>
            </a:pPr>
            <a:r>
              <a:rPr lang="pt-PT" sz="3200" b="1" dirty="0">
                <a:ea typeface="ＭＳ Ｐゴシック" charset="0"/>
                <a:cs typeface="ＭＳ Ｐゴシック" charset="0"/>
              </a:rPr>
              <a:t>Parte 2</a:t>
            </a:r>
          </a:p>
          <a:p>
            <a:pPr algn="ctr" eaLnBrk="1" hangingPunct="1">
              <a:lnSpc>
                <a:spcPct val="80000"/>
              </a:lnSpc>
            </a:pPr>
            <a:endParaRPr lang="en-GB" sz="3200" b="1" dirty="0">
              <a:ea typeface="ＭＳ Ｐゴシック" charset="0"/>
            </a:endParaRPr>
          </a:p>
          <a:p>
            <a:pPr algn="ctr" eaLnBrk="1" hangingPunct="1"/>
            <a:r>
              <a:rPr lang="pt-PT" sz="3200" b="1" dirty="0"/>
              <a:t>Requisitos e considerações jurídicas em matéria de assistência jurídica mútua</a:t>
            </a:r>
          </a:p>
        </p:txBody>
      </p:sp>
    </p:spTree>
    <p:extLst>
      <p:ext uri="{BB962C8B-B14F-4D97-AF65-F5344CB8AC3E}">
        <p14:creationId xmlns:p14="http://schemas.microsoft.com/office/powerpoint/2010/main" val="41676915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ea typeface="ＭＳ Ｐゴシック" pitchFamily="34" charset="-128"/>
              </a:rPr>
              <a:t>Requisitos legais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799825"/>
            <a:ext cx="4572000" cy="5847755"/>
          </a:xfrm>
          <a:prstGeom prst="rect">
            <a:avLst/>
          </a:prstGeom>
        </p:spPr>
        <p:txBody>
          <a:bodyPr>
            <a:spAutoFit/>
          </a:bodyPr>
          <a:lstStyle/>
          <a:p>
            <a:pPr marL="0" lvl="1" indent="-342900" algn="just">
              <a:buFont typeface="Wingdings" pitchFamily="2" charset="2"/>
              <a:buChar char="Ø"/>
            </a:pPr>
            <a:r>
              <a:rPr lang="pt-PT" sz="2000" b="1" dirty="0"/>
              <a:t>Forma do pedido</a:t>
            </a:r>
            <a:r>
              <a:rPr lang="pt-PT" sz="2000" dirty="0"/>
              <a:t>:</a:t>
            </a:r>
          </a:p>
          <a:p>
            <a:pPr marL="0" lvl="1" indent="-342900" algn="just">
              <a:buFont typeface="Wingdings" pitchFamily="2" charset="2"/>
              <a:buChar char="Ø"/>
            </a:pPr>
            <a:endParaRPr lang="en-GB" sz="2000" i="1" dirty="0"/>
          </a:p>
          <a:p>
            <a:pPr marL="342900" lvl="1" indent="-342900" algn="just">
              <a:buFont typeface="Wingdings" pitchFamily="2" charset="2"/>
              <a:buChar char="ü"/>
            </a:pPr>
            <a:r>
              <a:rPr lang="pt-PT" sz="2000" i="1" dirty="0"/>
              <a:t>O pedido de assistência jurídica mútua é um mandato atribuído por um Estado a outro Estado para realizar determinadas ações de investigação </a:t>
            </a:r>
            <a:r>
              <a:rPr lang="pt-PT" sz="2000" i="1" dirty="0" err="1"/>
              <a:t>e/ou</a:t>
            </a:r>
            <a:r>
              <a:rPr lang="pt-PT" sz="2000" i="1" dirty="0"/>
              <a:t> outras ações judiciais em seu nome</a:t>
            </a:r>
          </a:p>
          <a:p>
            <a:pPr marL="342900" lvl="1" indent="-342900" algn="just">
              <a:buFont typeface="Arial" panose="020B0604020202020204" pitchFamily="34" charset="0"/>
              <a:buChar char="•"/>
            </a:pPr>
            <a:r>
              <a:rPr lang="pt-PT" sz="2000" dirty="0"/>
              <a:t>consenso entre os instrumentos analisados na Parte 1 (</a:t>
            </a:r>
            <a:r>
              <a:rPr lang="pt-PT" sz="2000" dirty="0" err="1"/>
              <a:t>CdE</a:t>
            </a:r>
            <a:r>
              <a:rPr lang="pt-PT" sz="2000" dirty="0"/>
              <a:t>, UE, ONU) de que um pedido de AJM deve ser apresentado por escrito</a:t>
            </a:r>
          </a:p>
          <a:p>
            <a:pPr marL="342900" lvl="1" indent="-342900" algn="just">
              <a:buFont typeface="Arial" panose="020B0604020202020204" pitchFamily="34" charset="0"/>
              <a:buChar char="•"/>
            </a:pPr>
            <a:r>
              <a:rPr lang="pt-PT" sz="2000" dirty="0"/>
              <a:t>alargado pelos instrumentos da UE e pelo artigo 4.º, n.º 9, do Segundo Protocolo do Conselho da Europa de 1959, </a:t>
            </a:r>
            <a:r>
              <a:rPr lang="pt-PT" sz="2000" b="1" dirty="0"/>
              <a:t>com vista a incluir os pedidos apresentados por qualquer meio de registo escrito</a:t>
            </a:r>
          </a:p>
        </p:txBody>
      </p:sp>
      <p:sp>
        <p:nvSpPr>
          <p:cNvPr id="8" name="Rectangle 7">
            <a:extLst>
              <a:ext uri="{FF2B5EF4-FFF2-40B4-BE49-F238E27FC236}">
                <a16:creationId xmlns:a16="http://schemas.microsoft.com/office/drawing/2014/main" id="{6341669B-9096-8040-AECD-5681DBB477E7}"/>
              </a:ext>
            </a:extLst>
          </p:cNvPr>
          <p:cNvSpPr/>
          <p:nvPr/>
        </p:nvSpPr>
        <p:spPr>
          <a:xfrm>
            <a:off x="4716601" y="1504013"/>
            <a:ext cx="4343750" cy="4154984"/>
          </a:xfrm>
          <a:prstGeom prst="rect">
            <a:avLst/>
          </a:prstGeom>
        </p:spPr>
        <p:txBody>
          <a:bodyPr wrap="square">
            <a:spAutoFit/>
          </a:bodyPr>
          <a:lstStyle/>
          <a:p>
            <a:pPr marL="342900" lvl="3" indent="-342900" algn="just">
              <a:buFont typeface="Arial" panose="020B0604020202020204" pitchFamily="34" charset="0"/>
              <a:buChar char="•"/>
            </a:pPr>
            <a:r>
              <a:rPr lang="pt-PT" sz="2200" dirty="0"/>
              <a:t>excecionalmente, os pedidos de AJM (por exemplo, UNTOC e UNCAC) podem ser apresentados oralmente, desde que o pedido seja confirmado por escrito</a:t>
            </a:r>
          </a:p>
          <a:p>
            <a:pPr marL="342900" lvl="3" indent="-342900" algn="just">
              <a:buFont typeface="Arial" panose="020B0604020202020204" pitchFamily="34" charset="0"/>
              <a:buChar char="•"/>
            </a:pPr>
            <a:r>
              <a:rPr lang="pt-PT" sz="2200" dirty="0"/>
              <a:t>não existe um formulário padrão de pedido de AJM, mas os instrumentos são apoiados por várias ferramentas eletrónicas</a:t>
            </a:r>
          </a:p>
          <a:p>
            <a:pPr marL="342900" lvl="3" indent="-342900" algn="just">
              <a:buFont typeface="Arial" panose="020B0604020202020204" pitchFamily="34" charset="0"/>
              <a:buChar char="•"/>
            </a:pPr>
            <a:r>
              <a:rPr lang="pt-PT" sz="2200" dirty="0"/>
              <a:t>podem também estar disponíveis orientações nacionais emitidas pelas autoridades centrais</a:t>
            </a:r>
          </a:p>
        </p:txBody>
      </p:sp>
    </p:spTree>
    <p:extLst>
      <p:ext uri="{BB962C8B-B14F-4D97-AF65-F5344CB8AC3E}">
        <p14:creationId xmlns:p14="http://schemas.microsoft.com/office/powerpoint/2010/main" val="6762008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ea typeface="ＭＳ Ｐゴシック" pitchFamily="34" charset="-128"/>
              </a:rPr>
              <a:t>Requisitos legais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989546"/>
            <a:ext cx="4572000" cy="4493538"/>
          </a:xfrm>
          <a:prstGeom prst="rect">
            <a:avLst/>
          </a:prstGeom>
        </p:spPr>
        <p:txBody>
          <a:bodyPr>
            <a:spAutoFit/>
          </a:bodyPr>
          <a:lstStyle/>
          <a:p>
            <a:pPr marL="0" lvl="1" indent="-342900">
              <a:buFont typeface="Wingdings" pitchFamily="2" charset="2"/>
              <a:buChar char="Ø"/>
            </a:pPr>
            <a:r>
              <a:rPr lang="pt-PT" sz="2200" b="1"/>
              <a:t>Teor do pedido</a:t>
            </a:r>
            <a:r>
              <a:rPr lang="pt-PT" sz="2200"/>
              <a:t>:</a:t>
            </a:r>
          </a:p>
          <a:p>
            <a:pPr marL="0" lvl="1" indent="-342900">
              <a:buFont typeface="Wingdings" pitchFamily="2" charset="2"/>
              <a:buChar char="Ø"/>
            </a:pPr>
            <a:endParaRPr lang="en-GB" sz="2200" dirty="0"/>
          </a:p>
          <a:p>
            <a:pPr marL="0" lvl="1" indent="-342900">
              <a:buFont typeface="Wingdings" pitchFamily="2" charset="2"/>
              <a:buChar char="ü"/>
            </a:pPr>
            <a:r>
              <a:rPr lang="pt-PT" sz="2200" b="1"/>
              <a:t>Informação básica a incluir</a:t>
            </a:r>
            <a:r>
              <a:rPr lang="pt-PT" sz="2200"/>
              <a:t>:</a:t>
            </a:r>
          </a:p>
          <a:p>
            <a:pPr marL="0" lvl="1" indent="-342900">
              <a:buFont typeface="Wingdings" pitchFamily="2" charset="2"/>
              <a:buChar char="ü"/>
            </a:pPr>
            <a:endParaRPr lang="en-GB" sz="2200" dirty="0"/>
          </a:p>
          <a:p>
            <a:pPr marL="342900" lvl="1" indent="-342900">
              <a:buFont typeface="Arial" panose="020B0604020202020204" pitchFamily="34" charset="0"/>
              <a:buChar char="•"/>
            </a:pPr>
            <a:r>
              <a:rPr lang="pt-PT" sz="2200"/>
              <a:t>autoridade que apresenta o pedido</a:t>
            </a:r>
          </a:p>
          <a:p>
            <a:pPr marL="342900" lvl="1" indent="-342900">
              <a:buFont typeface="Arial" panose="020B0604020202020204" pitchFamily="34" charset="0"/>
              <a:buChar char="•"/>
            </a:pPr>
            <a:r>
              <a:rPr lang="pt-PT" sz="2200"/>
              <a:t>fundamentos jurídicos do pedido</a:t>
            </a:r>
          </a:p>
          <a:p>
            <a:pPr marL="342900" lvl="1" indent="-342900">
              <a:buFont typeface="Arial" panose="020B0604020202020204" pitchFamily="34" charset="0"/>
              <a:buChar char="•"/>
            </a:pPr>
            <a:r>
              <a:rPr lang="pt-PT" sz="2200"/>
              <a:t>objeto e motivo do pedido</a:t>
            </a:r>
          </a:p>
          <a:p>
            <a:pPr marL="342900" lvl="1" indent="-342900">
              <a:buFont typeface="Arial" panose="020B0604020202020204" pitchFamily="34" charset="0"/>
              <a:buChar char="•"/>
            </a:pPr>
            <a:r>
              <a:rPr lang="pt-PT" sz="2200"/>
              <a:t>identidade e nacionalidade da pessoa em causa</a:t>
            </a:r>
          </a:p>
          <a:p>
            <a:pPr marL="342900" lvl="1" indent="-342900">
              <a:buFont typeface="Arial" panose="020B0604020202020204" pitchFamily="34" charset="0"/>
              <a:buChar char="•"/>
            </a:pPr>
            <a:r>
              <a:rPr lang="pt-PT" sz="2200"/>
              <a:t>síntese dos factos</a:t>
            </a:r>
          </a:p>
          <a:p>
            <a:pPr marL="0" lvl="1" indent="-342900">
              <a:buFont typeface="Wingdings" pitchFamily="2" charset="2"/>
              <a:buChar char="Ø"/>
            </a:pPr>
            <a:endParaRPr lang="en-GB" sz="2200" dirty="0"/>
          </a:p>
        </p:txBody>
      </p:sp>
      <p:sp>
        <p:nvSpPr>
          <p:cNvPr id="5" name="Rectangle 4">
            <a:extLst>
              <a:ext uri="{FF2B5EF4-FFF2-40B4-BE49-F238E27FC236}">
                <a16:creationId xmlns:a16="http://schemas.microsoft.com/office/drawing/2014/main" id="{E02DD4E3-8786-B44C-A1D2-25F542548DE1}"/>
              </a:ext>
            </a:extLst>
          </p:cNvPr>
          <p:cNvSpPr/>
          <p:nvPr/>
        </p:nvSpPr>
        <p:spPr>
          <a:xfrm>
            <a:off x="4616261" y="1646210"/>
            <a:ext cx="4572000" cy="4154984"/>
          </a:xfrm>
          <a:prstGeom prst="rect">
            <a:avLst/>
          </a:prstGeom>
        </p:spPr>
        <p:txBody>
          <a:bodyPr>
            <a:spAutoFit/>
          </a:bodyPr>
          <a:lstStyle/>
          <a:p>
            <a:pPr marL="342900" lvl="1" indent="-342900">
              <a:buFont typeface="Wingdings" pitchFamily="2" charset="2"/>
              <a:buChar char="ü"/>
            </a:pPr>
            <a:r>
              <a:rPr lang="pt-PT" sz="2200" b="1"/>
              <a:t>Pode ser solicitada informação adicional</a:t>
            </a:r>
            <a:r>
              <a:rPr lang="pt-PT" sz="2200"/>
              <a:t>:</a:t>
            </a:r>
          </a:p>
          <a:p>
            <a:pPr marL="342900" lvl="1" indent="-342900">
              <a:buFont typeface="Wingdings" pitchFamily="2" charset="2"/>
              <a:buChar char="ü"/>
            </a:pPr>
            <a:endParaRPr lang="en-GB" sz="2200" dirty="0"/>
          </a:p>
          <a:p>
            <a:pPr marL="342900" lvl="1" indent="-342900">
              <a:buFont typeface="Arial" panose="020B0604020202020204" pitchFamily="34" charset="0"/>
              <a:buChar char="•"/>
            </a:pPr>
            <a:r>
              <a:rPr lang="pt-PT" sz="2200"/>
              <a:t>no que diz respeito às provas eletrónicas, é necessário ser muito específico sobre os períodos de interesse</a:t>
            </a:r>
          </a:p>
          <a:p>
            <a:pPr marL="342900" lvl="1" indent="-342900">
              <a:buFont typeface="Arial" panose="020B0604020202020204" pitchFamily="34" charset="0"/>
              <a:buChar char="•"/>
            </a:pPr>
            <a:r>
              <a:rPr lang="pt-PT" sz="2200"/>
              <a:t>categorias de dados necessários, por exemplo, subscritor, tráfego e conteúdo</a:t>
            </a:r>
          </a:p>
          <a:p>
            <a:pPr marL="342900" lvl="1" indent="-342900">
              <a:buFont typeface="Arial" panose="020B0604020202020204" pitchFamily="34" charset="0"/>
              <a:buChar char="•"/>
            </a:pPr>
            <a:r>
              <a:rPr lang="pt-PT" sz="2200"/>
              <a:t>endereço residencial e telefone, bem como e-mail, dados do utilizador e outros</a:t>
            </a:r>
          </a:p>
          <a:p>
            <a:pPr marL="342900" lvl="1" indent="-342900">
              <a:buFont typeface="Arial" panose="020B0604020202020204" pitchFamily="34" charset="0"/>
              <a:buChar char="•"/>
            </a:pPr>
            <a:endParaRPr lang="en-GB" sz="2200" dirty="0"/>
          </a:p>
        </p:txBody>
      </p:sp>
    </p:spTree>
    <p:extLst>
      <p:ext uri="{BB962C8B-B14F-4D97-AF65-F5344CB8AC3E}">
        <p14:creationId xmlns:p14="http://schemas.microsoft.com/office/powerpoint/2010/main" val="38125835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ea typeface="ＭＳ Ｐゴシック" pitchFamily="34" charset="-128"/>
              </a:rPr>
              <a:t>Agenda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09522" y="1040990"/>
            <a:ext cx="3791244" cy="5016758"/>
          </a:xfrm>
          <a:prstGeom prst="rect">
            <a:avLst/>
          </a:prstGeom>
        </p:spPr>
        <p:txBody>
          <a:bodyPr wrap="square">
            <a:spAutoFit/>
          </a:bodyPr>
          <a:lstStyle/>
          <a:p>
            <a:pPr marL="342900" indent="-342900" eaLnBrk="1" hangingPunct="1">
              <a:buFont typeface="Wingdings" pitchFamily="2" charset="2"/>
              <a:buChar char="Ø"/>
            </a:pPr>
            <a:r>
              <a:rPr lang="pt-PT" sz="2000" b="1" dirty="0"/>
              <a:t>Parte 1</a:t>
            </a:r>
          </a:p>
          <a:p>
            <a:pPr marL="342900" indent="-342900" eaLnBrk="1" hangingPunct="1">
              <a:buFont typeface="Wingdings" pitchFamily="2" charset="2"/>
              <a:buChar char="ü"/>
            </a:pPr>
            <a:r>
              <a:rPr lang="pt-PT" sz="2000" i="1" dirty="0"/>
              <a:t>Instrumentos de cooperação internacional, normas e canais de comunicação</a:t>
            </a:r>
          </a:p>
          <a:p>
            <a:pPr marL="0" indent="0" eaLnBrk="1" hangingPunct="1">
              <a:buNone/>
            </a:pPr>
            <a:endParaRPr lang="en-GB" sz="2000" dirty="0"/>
          </a:p>
          <a:p>
            <a:pPr marL="342900" indent="-342900" eaLnBrk="1" hangingPunct="1">
              <a:buFont typeface="Wingdings" pitchFamily="2" charset="2"/>
              <a:buChar char="Ø"/>
            </a:pPr>
            <a:r>
              <a:rPr lang="pt-PT" sz="2000" b="1" dirty="0"/>
              <a:t>Parte 2</a:t>
            </a:r>
          </a:p>
          <a:p>
            <a:pPr marL="342900" indent="-342900" eaLnBrk="1" hangingPunct="1">
              <a:buFont typeface="Wingdings" pitchFamily="2" charset="2"/>
              <a:buChar char="ü"/>
            </a:pPr>
            <a:r>
              <a:rPr lang="pt-PT" sz="2000" i="1" dirty="0"/>
              <a:t>Requisito e considerações jurídicas em matéria de assistência jurídica mútua</a:t>
            </a:r>
          </a:p>
          <a:p>
            <a:pPr marL="0" indent="0" eaLnBrk="1" hangingPunct="1">
              <a:buNone/>
            </a:pPr>
            <a:endParaRPr lang="en-GB" sz="2000" dirty="0"/>
          </a:p>
          <a:p>
            <a:pPr marL="342900" indent="-342900" eaLnBrk="1" hangingPunct="1">
              <a:buFont typeface="Wingdings" pitchFamily="2" charset="2"/>
              <a:buChar char="Ø"/>
            </a:pPr>
            <a:r>
              <a:rPr lang="pt-PT" sz="2000" b="1" dirty="0"/>
              <a:t>Parte 3</a:t>
            </a:r>
          </a:p>
          <a:p>
            <a:pPr marL="342900" indent="-342900">
              <a:buFont typeface="Wingdings" pitchFamily="2" charset="2"/>
              <a:buChar char="ü"/>
            </a:pPr>
            <a:r>
              <a:rPr lang="pt-PT" sz="2000" i="1" dirty="0"/>
              <a:t>Avaliação do </a:t>
            </a:r>
            <a:r>
              <a:rPr lang="pt-PT" sz="2000" i="1" dirty="0" err="1"/>
              <a:t>CdE</a:t>
            </a:r>
            <a:r>
              <a:rPr lang="pt-PT" sz="2000" i="1" dirty="0"/>
              <a:t> da AJM e outras disposições, recomendações e instrumentos de apoio existentes</a:t>
            </a:r>
          </a:p>
        </p:txBody>
      </p:sp>
      <p:sp>
        <p:nvSpPr>
          <p:cNvPr id="6" name="Rectangle 5">
            <a:extLst>
              <a:ext uri="{FF2B5EF4-FFF2-40B4-BE49-F238E27FC236}">
                <a16:creationId xmlns:a16="http://schemas.microsoft.com/office/drawing/2014/main" id="{EA3FFC4F-A0C7-6241-A6A3-D4D1CB58E595}"/>
              </a:ext>
            </a:extLst>
          </p:cNvPr>
          <p:cNvSpPr/>
          <p:nvPr/>
        </p:nvSpPr>
        <p:spPr>
          <a:xfrm>
            <a:off x="5143236" y="1040990"/>
            <a:ext cx="4572000" cy="1107996"/>
          </a:xfrm>
          <a:prstGeom prst="rect">
            <a:avLst/>
          </a:prstGeom>
        </p:spPr>
        <p:txBody>
          <a:bodyPr>
            <a:spAutoFit/>
          </a:bodyPr>
          <a:lstStyle/>
          <a:p>
            <a:pPr marL="342900" indent="-342900" eaLnBrk="1" hangingPunct="1">
              <a:buFont typeface="Wingdings" pitchFamily="2" charset="2"/>
              <a:buChar char="Ø"/>
            </a:pPr>
            <a:r>
              <a:rPr lang="pt-PT" sz="2200" b="1"/>
              <a:t>Parte 4</a:t>
            </a:r>
          </a:p>
          <a:p>
            <a:pPr marL="342900" indent="-342900">
              <a:buFont typeface="Wingdings" pitchFamily="2" charset="2"/>
              <a:buChar char="ü"/>
            </a:pPr>
            <a:r>
              <a:rPr lang="pt-PT" sz="2200" i="1"/>
              <a:t>Síntese</a:t>
            </a:r>
          </a:p>
          <a:p>
            <a:pPr marL="0" indent="0" eaLnBrk="1" hangingPunct="1">
              <a:buNone/>
            </a:pPr>
            <a:endParaRPr lang="en-GB" sz="2200" dirty="0"/>
          </a:p>
        </p:txBody>
      </p:sp>
      <p:pic>
        <p:nvPicPr>
          <p:cNvPr id="8" name="Picture 7" descr="A picture containing keyboard&#10;&#10;Description automatically generated">
            <a:extLst>
              <a:ext uri="{FF2B5EF4-FFF2-40B4-BE49-F238E27FC236}">
                <a16:creationId xmlns:a16="http://schemas.microsoft.com/office/drawing/2014/main" id="{47367828-860C-43AF-B9C2-F107C1AD29F9}"/>
              </a:ext>
            </a:extLst>
          </p:cNvPr>
          <p:cNvPicPr>
            <a:picLocks noChangeAspect="1"/>
          </p:cNvPicPr>
          <p:nvPr/>
        </p:nvPicPr>
        <p:blipFill>
          <a:blip r:embed="rId4"/>
          <a:stretch>
            <a:fillRect/>
          </a:stretch>
        </p:blipFill>
        <p:spPr>
          <a:xfrm>
            <a:off x="5143236" y="2882043"/>
            <a:ext cx="3368933" cy="2241872"/>
          </a:xfrm>
          <a:prstGeom prst="rect">
            <a:avLst/>
          </a:prstGeom>
        </p:spPr>
      </p:pic>
    </p:spTree>
    <p:extLst>
      <p:ext uri="{BB962C8B-B14F-4D97-AF65-F5344CB8AC3E}">
        <p14:creationId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ea typeface="ＭＳ Ｐゴシック" pitchFamily="34" charset="-128"/>
              </a:rPr>
              <a:t>Requisitos legais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436388" cy="5632311"/>
          </a:xfrm>
          <a:prstGeom prst="rect">
            <a:avLst/>
          </a:prstGeom>
        </p:spPr>
        <p:txBody>
          <a:bodyPr wrap="square">
            <a:spAutoFit/>
          </a:bodyPr>
          <a:lstStyle/>
          <a:p>
            <a:pPr marL="0" lvl="1" indent="-342900">
              <a:buFont typeface="Wingdings" pitchFamily="2" charset="2"/>
              <a:buChar char="Ø"/>
            </a:pPr>
            <a:r>
              <a:rPr lang="pt-PT" sz="2000" b="1" dirty="0"/>
              <a:t>Aplicação do direito interno</a:t>
            </a:r>
            <a:r>
              <a:rPr lang="pt-PT" sz="2000" dirty="0"/>
              <a:t>:</a:t>
            </a:r>
          </a:p>
          <a:p>
            <a:pPr marL="0" lvl="1" indent="-342900">
              <a:buFont typeface="Wingdings" pitchFamily="2" charset="2"/>
              <a:buChar char="ü"/>
            </a:pPr>
            <a:endParaRPr lang="en-GB" sz="2000" dirty="0"/>
          </a:p>
          <a:p>
            <a:pPr marL="342900" lvl="1" indent="-342900" algn="just">
              <a:buFont typeface="Wingdings" panose="05000000000000000000" pitchFamily="2" charset="2"/>
              <a:buChar char="ü"/>
            </a:pPr>
            <a:r>
              <a:rPr lang="pt-PT" sz="2000" i="1" dirty="0"/>
              <a:t>Os pedidos de AJM devem ser executados em conformidade com a legislação da Parte requerida</a:t>
            </a:r>
          </a:p>
          <a:p>
            <a:pPr marL="342900" lvl="1" indent="-342900" algn="just">
              <a:buFont typeface="Arial" panose="020B0604020202020204" pitchFamily="34" charset="0"/>
              <a:buChar char="•"/>
            </a:pPr>
            <a:r>
              <a:rPr lang="pt-PT" sz="2000" dirty="0"/>
              <a:t>A </a:t>
            </a:r>
            <a:r>
              <a:rPr lang="pt-PT" sz="2000" b="1" dirty="0"/>
              <a:t>Convenção sobre Cibercrime </a:t>
            </a:r>
            <a:r>
              <a:rPr lang="pt-PT" sz="2000" dirty="0"/>
              <a:t>exige que todas as partes adotem as mesmas medidas processuais no direito interno (artigos 29.º-35.º) – a dupla criminalidade pode ser aplicável</a:t>
            </a:r>
          </a:p>
          <a:p>
            <a:pPr marL="342900" lvl="1" indent="-342900" algn="just">
              <a:buFont typeface="Arial" panose="020B0604020202020204" pitchFamily="34" charset="0"/>
              <a:buChar char="•"/>
            </a:pPr>
            <a:r>
              <a:rPr lang="pt-PT" sz="2000" dirty="0"/>
              <a:t>as </a:t>
            </a:r>
            <a:r>
              <a:rPr lang="pt-PT" sz="2000" b="1" dirty="0"/>
              <a:t>medidas estarão sujeitas </a:t>
            </a:r>
            <a:r>
              <a:rPr lang="pt-PT" sz="2000" dirty="0"/>
              <a:t>a requisitos jurídicos nacionais </a:t>
            </a:r>
          </a:p>
          <a:p>
            <a:pPr marL="342900" lvl="1" indent="-342900" algn="just">
              <a:buFont typeface="Arial" panose="020B0604020202020204" pitchFamily="34" charset="0"/>
              <a:buChar char="•"/>
            </a:pPr>
            <a:r>
              <a:rPr lang="pt-PT" sz="2000" b="1" dirty="0"/>
              <a:t>quaisquer requisitos processuais ou formais</a:t>
            </a:r>
            <a:r>
              <a:rPr lang="pt-PT" sz="2000" dirty="0"/>
              <a:t> para a admissibilidade dos elementos de prova devem ser referidos no pedido </a:t>
            </a:r>
          </a:p>
        </p:txBody>
      </p:sp>
      <p:sp>
        <p:nvSpPr>
          <p:cNvPr id="5" name="Rectangle 4">
            <a:extLst>
              <a:ext uri="{FF2B5EF4-FFF2-40B4-BE49-F238E27FC236}">
                <a16:creationId xmlns:a16="http://schemas.microsoft.com/office/drawing/2014/main" id="{E02DD4E3-8786-B44C-A1D2-25F542548DE1}"/>
              </a:ext>
            </a:extLst>
          </p:cNvPr>
          <p:cNvSpPr/>
          <p:nvPr/>
        </p:nvSpPr>
        <p:spPr>
          <a:xfrm>
            <a:off x="4646454" y="894204"/>
            <a:ext cx="4376002" cy="5016758"/>
          </a:xfrm>
          <a:prstGeom prst="rect">
            <a:avLst/>
          </a:prstGeom>
        </p:spPr>
        <p:txBody>
          <a:bodyPr wrap="square">
            <a:spAutoFit/>
          </a:bodyPr>
          <a:lstStyle/>
          <a:p>
            <a:pPr marL="342900" lvl="2" indent="-342900" algn="just">
              <a:buFont typeface="Arial" panose="020B0604020202020204" pitchFamily="34" charset="0"/>
              <a:buChar char="•"/>
            </a:pPr>
            <a:r>
              <a:rPr lang="pt-PT" sz="2000" b="1" dirty="0"/>
              <a:t>não presumir</a:t>
            </a:r>
            <a:r>
              <a:rPr lang="pt-PT" sz="2000" dirty="0"/>
              <a:t> que os requisitos legais nacionais de outros países são os mesmos ou semelhantes aos do seu país</a:t>
            </a:r>
          </a:p>
          <a:p>
            <a:pPr marL="342900" lvl="2" indent="-342900" algn="just">
              <a:buFont typeface="Arial" panose="020B0604020202020204" pitchFamily="34" charset="0"/>
              <a:buChar char="•"/>
            </a:pPr>
            <a:r>
              <a:rPr lang="pt-PT" sz="2000" b="1" dirty="0"/>
              <a:t>de um modo geral, quanto mais intrusiva</a:t>
            </a:r>
            <a:r>
              <a:rPr lang="pt-PT" sz="2000" dirty="0"/>
              <a:t> for a medida solicitada, maior será a justificação que terá de apresentar ao Estado requerido</a:t>
            </a:r>
          </a:p>
          <a:p>
            <a:pPr marL="342900" lvl="2" indent="-342900" algn="just">
              <a:buFont typeface="Arial" panose="020B0604020202020204" pitchFamily="34" charset="0"/>
              <a:buChar char="•"/>
            </a:pPr>
            <a:r>
              <a:rPr lang="pt-PT" sz="2000" b="1" dirty="0"/>
              <a:t>ter em conta </a:t>
            </a:r>
            <a:r>
              <a:rPr lang="pt-PT" sz="2000" dirty="0"/>
              <a:t>que as autoridades competentes do Estado requerido terão de dispor de informação suficiente para cumprir o direito interno aplicável à obtenção de uma injunção ou de um mandado de busca</a:t>
            </a:r>
          </a:p>
        </p:txBody>
      </p:sp>
    </p:spTree>
    <p:extLst>
      <p:ext uri="{BB962C8B-B14F-4D97-AF65-F5344CB8AC3E}">
        <p14:creationId xmlns:p14="http://schemas.microsoft.com/office/powerpoint/2010/main" val="756757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ea typeface="ＭＳ Ｐゴシック" pitchFamily="34" charset="-128"/>
              </a:rPr>
              <a:t>Requisitos legais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graphicFrame>
        <p:nvGraphicFramePr>
          <p:cNvPr id="6" name="Diagram 5">
            <a:extLst>
              <a:ext uri="{FF2B5EF4-FFF2-40B4-BE49-F238E27FC236}">
                <a16:creationId xmlns:a16="http://schemas.microsoft.com/office/drawing/2014/main" id="{90B515B2-3871-4A0C-AB20-35DB89A586CE}"/>
              </a:ext>
            </a:extLst>
          </p:cNvPr>
          <p:cNvGraphicFramePr/>
          <p:nvPr>
            <p:extLst>
              <p:ext uri="{D42A27DB-BD31-4B8C-83A1-F6EECF244321}">
                <p14:modId xmlns:p14="http://schemas.microsoft.com/office/powerpoint/2010/main" val="1371024375"/>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1480004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ea typeface="ＭＳ Ｐゴシック" pitchFamily="34" charset="-128"/>
              </a:rPr>
              <a:t>Requisitos legais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572000" cy="5078313"/>
          </a:xfrm>
          <a:prstGeom prst="rect">
            <a:avLst/>
          </a:prstGeom>
        </p:spPr>
        <p:txBody>
          <a:bodyPr>
            <a:spAutoFit/>
          </a:bodyPr>
          <a:lstStyle/>
          <a:p>
            <a:pPr marL="0" lvl="1" indent="-342900">
              <a:buFont typeface="Wingdings" pitchFamily="2" charset="2"/>
              <a:buChar char="Ø"/>
            </a:pPr>
            <a:r>
              <a:rPr lang="pt-PT" b="1" dirty="0"/>
              <a:t>Aplicação do direito interno</a:t>
            </a:r>
            <a:r>
              <a:rPr lang="pt-PT" dirty="0"/>
              <a:t>:</a:t>
            </a:r>
          </a:p>
          <a:p>
            <a:pPr marL="0" lvl="1" indent="-342900">
              <a:buFont typeface="Wingdings" pitchFamily="2" charset="2"/>
              <a:buChar char="Ø"/>
            </a:pPr>
            <a:endParaRPr lang="en-GB" dirty="0"/>
          </a:p>
          <a:p>
            <a:pPr marL="342900" lvl="1" indent="-342900">
              <a:buFont typeface="Wingdings" pitchFamily="2" charset="2"/>
              <a:buChar char="ü"/>
            </a:pPr>
            <a:r>
              <a:rPr lang="pt-PT" i="1" dirty="0"/>
              <a:t>Injunções</a:t>
            </a:r>
            <a:r>
              <a:rPr lang="pt-PT" dirty="0"/>
              <a:t>:</a:t>
            </a:r>
          </a:p>
          <a:p>
            <a:pPr marL="342900" lvl="1" indent="-342900">
              <a:buFont typeface="Arial" panose="020B0604020202020204" pitchFamily="34" charset="0"/>
              <a:buChar char="•"/>
            </a:pPr>
            <a:r>
              <a:rPr lang="pt-PT" b="1" dirty="0"/>
              <a:t>consideradas menos intrusivas</a:t>
            </a:r>
            <a:r>
              <a:rPr lang="pt-PT" dirty="0"/>
              <a:t> do que o pedido de busca e apreensão </a:t>
            </a:r>
            <a:r>
              <a:rPr lang="pt-PT" b="1" dirty="0"/>
              <a:t>normalmente utilizadas para obter dados</a:t>
            </a:r>
            <a:r>
              <a:rPr lang="pt-PT" dirty="0"/>
              <a:t> de fornecedores de serviços de Internet ou de instituições financeiras</a:t>
            </a:r>
          </a:p>
          <a:p>
            <a:pPr marL="342900" lvl="1" indent="-342900">
              <a:buFont typeface="Arial" panose="020B0604020202020204" pitchFamily="34" charset="0"/>
              <a:buChar char="•"/>
            </a:pPr>
            <a:r>
              <a:rPr lang="pt-PT" b="1" dirty="0"/>
              <a:t>terão de justificar as intrusões</a:t>
            </a:r>
            <a:r>
              <a:rPr lang="pt-PT" dirty="0"/>
              <a:t> na privacidade com base em considerações de direitos humanos e exceções à legislação em matéria de proteção de dados</a:t>
            </a:r>
          </a:p>
          <a:p>
            <a:pPr marL="342900" lvl="1" indent="-342900">
              <a:buFont typeface="Arial" panose="020B0604020202020204" pitchFamily="34" charset="0"/>
              <a:buChar char="•"/>
            </a:pPr>
            <a:r>
              <a:rPr lang="pt-PT" b="1" dirty="0"/>
              <a:t>a Parte requerente terá de explicar, quando solicitado</a:t>
            </a:r>
            <a:r>
              <a:rPr lang="pt-PT" dirty="0"/>
              <a:t>, as razões pelas quais a informação é necessária para a investigação, o que se espera comprovar e como será utilizada</a:t>
            </a:r>
          </a:p>
        </p:txBody>
      </p:sp>
      <p:pic>
        <p:nvPicPr>
          <p:cNvPr id="6" name="Picture 5" descr="A screenshot of a social media post&#10;&#10;Description automatically generated">
            <a:extLst>
              <a:ext uri="{FF2B5EF4-FFF2-40B4-BE49-F238E27FC236}">
                <a16:creationId xmlns:a16="http://schemas.microsoft.com/office/drawing/2014/main" id="{2394AB1D-B035-4F14-82CB-169D84927649}"/>
              </a:ext>
            </a:extLst>
          </p:cNvPr>
          <p:cNvPicPr>
            <a:picLocks noChangeAspect="1"/>
          </p:cNvPicPr>
          <p:nvPr/>
        </p:nvPicPr>
        <p:blipFill>
          <a:blip r:embed="rId4"/>
          <a:stretch>
            <a:fillRect/>
          </a:stretch>
        </p:blipFill>
        <p:spPr>
          <a:xfrm>
            <a:off x="5369805" y="1412695"/>
            <a:ext cx="3407643" cy="4813972"/>
          </a:xfrm>
          <a:prstGeom prst="rect">
            <a:avLst/>
          </a:prstGeom>
        </p:spPr>
      </p:pic>
    </p:spTree>
    <p:extLst>
      <p:ext uri="{BB962C8B-B14F-4D97-AF65-F5344CB8AC3E}">
        <p14:creationId xmlns:p14="http://schemas.microsoft.com/office/powerpoint/2010/main" val="34489131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23</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23</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ea typeface="ＭＳ Ｐゴシック" pitchFamily="34" charset="-128"/>
              </a:rPr>
              <a:t>Requisitos legais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572000" cy="5509200"/>
          </a:xfrm>
          <a:prstGeom prst="rect">
            <a:avLst/>
          </a:prstGeom>
        </p:spPr>
        <p:txBody>
          <a:bodyPr>
            <a:spAutoFit/>
          </a:bodyPr>
          <a:lstStyle/>
          <a:p>
            <a:pPr marL="0" lvl="1" indent="-342900">
              <a:buFont typeface="Wingdings" pitchFamily="2" charset="2"/>
              <a:buChar char="Ø"/>
            </a:pPr>
            <a:r>
              <a:rPr lang="pt-PT" sz="2200" b="1" dirty="0"/>
              <a:t>Aplicação do direito interno</a:t>
            </a:r>
            <a:r>
              <a:rPr lang="pt-PT" sz="2200" dirty="0"/>
              <a:t>:</a:t>
            </a:r>
          </a:p>
          <a:p>
            <a:pPr marL="0" lvl="1"/>
            <a:endParaRPr lang="en-GB" sz="2200" dirty="0"/>
          </a:p>
          <a:p>
            <a:pPr marL="342900" lvl="1" indent="-342900">
              <a:buFont typeface="Wingdings" pitchFamily="2" charset="2"/>
              <a:buChar char="ü"/>
            </a:pPr>
            <a:r>
              <a:rPr lang="pt-PT" sz="2200" i="1" dirty="0"/>
              <a:t>Busca e apreensão, considerações gerais</a:t>
            </a:r>
            <a:r>
              <a:rPr lang="pt-PT" sz="2200" dirty="0"/>
              <a:t>:</a:t>
            </a:r>
          </a:p>
          <a:p>
            <a:pPr marL="342900" lvl="1" indent="-342900">
              <a:buFont typeface="Arial" panose="020B0604020202020204" pitchFamily="34" charset="0"/>
              <a:buChar char="•"/>
            </a:pPr>
            <a:r>
              <a:rPr lang="pt-PT" sz="2200" b="1" dirty="0"/>
              <a:t>consideradas altamente intrusivas</a:t>
            </a:r>
          </a:p>
          <a:p>
            <a:pPr marL="342900" lvl="1" indent="-342900">
              <a:buFont typeface="Arial" panose="020B0604020202020204" pitchFamily="34" charset="0"/>
              <a:buChar char="•"/>
            </a:pPr>
            <a:r>
              <a:rPr lang="pt-PT" sz="2200" b="1" dirty="0"/>
              <a:t>espere ter de fornecer</a:t>
            </a:r>
            <a:r>
              <a:rPr lang="pt-PT" sz="2200" dirty="0"/>
              <a:t> informação pormenorizada no seu pedido sobre o local a buscar e a forma como está relacionado com o caso e o tipo de material que se prevê recuperar e apreender</a:t>
            </a:r>
          </a:p>
          <a:p>
            <a:pPr marL="342900" lvl="1" indent="-342900">
              <a:buFont typeface="Arial" panose="020B0604020202020204" pitchFamily="34" charset="0"/>
              <a:buChar char="•"/>
            </a:pPr>
            <a:r>
              <a:rPr lang="pt-PT" sz="2200" b="1" dirty="0"/>
              <a:t>importância do material</a:t>
            </a:r>
            <a:r>
              <a:rPr lang="pt-PT" sz="2200" dirty="0"/>
              <a:t> para o processo e porque se espera que se encontre nas instalações</a:t>
            </a:r>
          </a:p>
          <a:p>
            <a:pPr marL="0" lvl="1"/>
            <a:endParaRPr lang="en-GB" sz="2200" dirty="0"/>
          </a:p>
        </p:txBody>
      </p:sp>
      <p:sp>
        <p:nvSpPr>
          <p:cNvPr id="5" name="Rectangle 4">
            <a:extLst>
              <a:ext uri="{FF2B5EF4-FFF2-40B4-BE49-F238E27FC236}">
                <a16:creationId xmlns:a16="http://schemas.microsoft.com/office/drawing/2014/main" id="{A9C5C6D1-36EB-DA4A-BBD2-32788D58FEDF}"/>
              </a:ext>
            </a:extLst>
          </p:cNvPr>
          <p:cNvSpPr/>
          <p:nvPr/>
        </p:nvSpPr>
        <p:spPr>
          <a:xfrm>
            <a:off x="4483478" y="920135"/>
            <a:ext cx="4572000" cy="3816429"/>
          </a:xfrm>
          <a:prstGeom prst="rect">
            <a:avLst/>
          </a:prstGeom>
        </p:spPr>
        <p:txBody>
          <a:bodyPr>
            <a:spAutoFit/>
          </a:bodyPr>
          <a:lstStyle/>
          <a:p>
            <a:pPr marL="342900" lvl="1" indent="-342900">
              <a:buFont typeface="Arial" panose="020B0604020202020204" pitchFamily="34" charset="0"/>
              <a:buChar char="•"/>
            </a:pPr>
            <a:r>
              <a:rPr lang="pt-PT" sz="2200" b="1" dirty="0"/>
              <a:t>no caso de computadores, smartphones e outros suportes de armazenamento de dados</a:t>
            </a:r>
            <a:r>
              <a:rPr lang="pt-PT" sz="2200" dirty="0"/>
              <a:t>, estes dispositivos conterão sempre material não abrangido pelo mandado de busca, relevante ou não para o pedido</a:t>
            </a:r>
          </a:p>
          <a:p>
            <a:pPr marL="342900" lvl="1" indent="-342900">
              <a:buFont typeface="Arial" panose="020B0604020202020204" pitchFamily="34" charset="0"/>
              <a:buChar char="•"/>
            </a:pPr>
            <a:r>
              <a:rPr lang="pt-PT" sz="2200" b="1" dirty="0"/>
              <a:t>o material pode ter de ser separado</a:t>
            </a:r>
            <a:r>
              <a:rPr lang="pt-PT" sz="2200" dirty="0"/>
              <a:t> – um processo potencialmente moroso</a:t>
            </a:r>
          </a:p>
        </p:txBody>
      </p:sp>
    </p:spTree>
    <p:extLst>
      <p:ext uri="{BB962C8B-B14F-4D97-AF65-F5344CB8AC3E}">
        <p14:creationId xmlns:p14="http://schemas.microsoft.com/office/powerpoint/2010/main" val="35498189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24</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24</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ea typeface="ＭＳ Ｐゴシック" pitchFamily="34" charset="-128"/>
              </a:rPr>
              <a:t>Requisitos legais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4"/>
          <a:stretch>
            <a:fillRect/>
          </a:stretch>
        </p:blipFill>
        <p:spPr>
          <a:xfrm>
            <a:off x="7255380" y="941875"/>
            <a:ext cx="1767076" cy="1767076"/>
          </a:xfrm>
          <a:prstGeom prst="rect">
            <a:avLst/>
          </a:prstGeom>
        </p:spPr>
      </p:pic>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993076515"/>
              </p:ext>
            </p:extLst>
          </p:nvPr>
        </p:nvGraphicFramePr>
        <p:xfrm>
          <a:off x="177501" y="2346187"/>
          <a:ext cx="7166858"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5329374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25</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25</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ea typeface="ＭＳ Ｐゴシック" pitchFamily="34" charset="-128"/>
              </a:rPr>
              <a:t>Requisitos legais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8036724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26</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26</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ea typeface="ＭＳ Ｐゴシック" pitchFamily="34" charset="-128"/>
              </a:rPr>
              <a:t>Considerações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572000" cy="5632311"/>
          </a:xfrm>
          <a:prstGeom prst="rect">
            <a:avLst/>
          </a:prstGeom>
        </p:spPr>
        <p:txBody>
          <a:bodyPr>
            <a:spAutoFit/>
          </a:bodyPr>
          <a:lstStyle/>
          <a:p>
            <a:pPr marL="342900" lvl="1" indent="-342900">
              <a:buFont typeface="Wingdings" pitchFamily="2" charset="2"/>
              <a:buChar char="Ø"/>
            </a:pPr>
            <a:r>
              <a:rPr lang="pt-PT" sz="2000" b="1" dirty="0"/>
              <a:t>Da Parte requerente</a:t>
            </a:r>
            <a:r>
              <a:rPr lang="pt-PT" sz="2000" dirty="0"/>
              <a:t>:</a:t>
            </a:r>
          </a:p>
          <a:p>
            <a:pPr marL="342900" lvl="1" indent="-342900">
              <a:buFont typeface="Wingdings" pitchFamily="2" charset="2"/>
              <a:buChar char="Ø"/>
            </a:pPr>
            <a:endParaRPr lang="en-GB" sz="2000" dirty="0"/>
          </a:p>
          <a:p>
            <a:pPr marL="342900" lvl="1" indent="-342900">
              <a:buFont typeface="Arial" panose="020B0604020202020204" pitchFamily="34" charset="0"/>
              <a:buChar char="•"/>
            </a:pPr>
            <a:r>
              <a:rPr lang="pt-PT" sz="2000" b="1" dirty="0"/>
              <a:t>se existe</a:t>
            </a:r>
            <a:r>
              <a:rPr lang="pt-PT" sz="2000" dirty="0"/>
              <a:t> necessidade de AJM? </a:t>
            </a:r>
          </a:p>
          <a:p>
            <a:pPr marL="342900" lvl="1" indent="-342900">
              <a:buFont typeface="Arial" panose="020B0604020202020204" pitchFamily="34" charset="0"/>
              <a:buChar char="•"/>
            </a:pPr>
            <a:r>
              <a:rPr lang="pt-PT" sz="2000" b="1" dirty="0"/>
              <a:t>o que pode ser alcançado</a:t>
            </a:r>
            <a:r>
              <a:rPr lang="pt-PT" sz="2000" dirty="0"/>
              <a:t> sem a AJM?</a:t>
            </a:r>
          </a:p>
          <a:p>
            <a:pPr marL="342900" lvl="1" indent="-342900">
              <a:buFont typeface="Arial" panose="020B0604020202020204" pitchFamily="34" charset="0"/>
              <a:buChar char="•"/>
            </a:pPr>
            <a:r>
              <a:rPr lang="pt-PT" sz="2000" dirty="0"/>
              <a:t>cooperação </a:t>
            </a:r>
            <a:r>
              <a:rPr lang="pt-PT" sz="2000" b="1" dirty="0"/>
              <a:t>policial entre autoridades policiais</a:t>
            </a:r>
            <a:r>
              <a:rPr lang="pt-PT" sz="2000" dirty="0"/>
              <a:t>?</a:t>
            </a:r>
          </a:p>
          <a:p>
            <a:pPr marL="342900" lvl="1" indent="-342900">
              <a:buFont typeface="Arial" panose="020B0604020202020204" pitchFamily="34" charset="0"/>
              <a:buChar char="•"/>
            </a:pPr>
            <a:r>
              <a:rPr lang="pt-PT" sz="2000" dirty="0"/>
              <a:t>é identificado o instrumento jurídico pertinente (AJM ou processo)?</a:t>
            </a:r>
          </a:p>
          <a:p>
            <a:pPr marL="342900" lvl="1" indent="-342900">
              <a:buFont typeface="Arial" panose="020B0604020202020204" pitchFamily="34" charset="0"/>
              <a:buChar char="•"/>
            </a:pPr>
            <a:r>
              <a:rPr lang="pt-PT" sz="2000" b="1" dirty="0"/>
              <a:t>a vulnerabilidade dos dados</a:t>
            </a:r>
            <a:r>
              <a:rPr lang="pt-PT" sz="2000" dirty="0"/>
              <a:t> procurados e a responsabilidade pela destruição?</a:t>
            </a:r>
          </a:p>
          <a:p>
            <a:pPr marL="342900" lvl="1" indent="-342900">
              <a:buFont typeface="Arial" panose="020B0604020202020204" pitchFamily="34" charset="0"/>
              <a:buChar char="•"/>
            </a:pPr>
            <a:r>
              <a:rPr lang="pt-PT" sz="2000" b="1" dirty="0"/>
              <a:t>existe necessidade de</a:t>
            </a:r>
            <a:r>
              <a:rPr lang="pt-PT" sz="2000" dirty="0"/>
              <a:t> um pedido de </a:t>
            </a:r>
            <a:r>
              <a:rPr lang="pt-PT" sz="2000" b="1" dirty="0"/>
              <a:t>preservação expedita </a:t>
            </a:r>
            <a:r>
              <a:rPr lang="pt-PT" sz="2000" dirty="0"/>
              <a:t>e divulgação enquanto se aguarda a preparação do pedido de AJM?</a:t>
            </a:r>
          </a:p>
          <a:p>
            <a:pPr marL="342900" lvl="1" indent="-342900">
              <a:buFont typeface="Arial" panose="020B0604020202020204" pitchFamily="34" charset="0"/>
              <a:buChar char="•"/>
            </a:pPr>
            <a:r>
              <a:rPr lang="pt-PT" sz="2000" dirty="0"/>
              <a:t>a </a:t>
            </a:r>
            <a:r>
              <a:rPr lang="pt-PT" sz="2000" b="1" dirty="0"/>
              <a:t>retenção de dados</a:t>
            </a:r>
            <a:r>
              <a:rPr lang="pt-PT" sz="2000" dirty="0"/>
              <a:t> é aplicada no Estado requerido?</a:t>
            </a:r>
          </a:p>
        </p:txBody>
      </p:sp>
      <p:sp>
        <p:nvSpPr>
          <p:cNvPr id="5" name="Rectangle 4">
            <a:extLst>
              <a:ext uri="{FF2B5EF4-FFF2-40B4-BE49-F238E27FC236}">
                <a16:creationId xmlns:a16="http://schemas.microsoft.com/office/drawing/2014/main" id="{A9C5C6D1-36EB-DA4A-BBD2-32788D58FEDF}"/>
              </a:ext>
            </a:extLst>
          </p:cNvPr>
          <p:cNvSpPr/>
          <p:nvPr/>
        </p:nvSpPr>
        <p:spPr>
          <a:xfrm>
            <a:off x="4483478" y="920135"/>
            <a:ext cx="4660522" cy="5632311"/>
          </a:xfrm>
          <a:prstGeom prst="rect">
            <a:avLst/>
          </a:prstGeom>
        </p:spPr>
        <p:txBody>
          <a:bodyPr wrap="square">
            <a:spAutoFit/>
          </a:bodyPr>
          <a:lstStyle/>
          <a:p>
            <a:pPr marL="342900" lvl="1" indent="-342900">
              <a:buFont typeface="Arial" panose="020B0604020202020204" pitchFamily="34" charset="0"/>
              <a:buChar char="•"/>
            </a:pPr>
            <a:r>
              <a:rPr lang="pt-PT" sz="2000" dirty="0"/>
              <a:t>os </a:t>
            </a:r>
            <a:r>
              <a:rPr lang="pt-PT" sz="2000" b="1" dirty="0"/>
              <a:t>instrumentos</a:t>
            </a:r>
            <a:r>
              <a:rPr lang="pt-PT" sz="2000" dirty="0"/>
              <a:t> ou orientações </a:t>
            </a:r>
            <a:r>
              <a:rPr lang="pt-PT" sz="2000" b="1" dirty="0"/>
              <a:t>pertinentes são</a:t>
            </a:r>
            <a:r>
              <a:rPr lang="pt-PT" sz="2000" dirty="0"/>
              <a:t> tidos em conta?</a:t>
            </a:r>
          </a:p>
          <a:p>
            <a:pPr marL="342900" lvl="1" indent="-342900">
              <a:buFont typeface="Arial" panose="020B0604020202020204" pitchFamily="34" charset="0"/>
              <a:buChar char="•"/>
            </a:pPr>
            <a:r>
              <a:rPr lang="pt-PT" sz="2000" dirty="0"/>
              <a:t>as </a:t>
            </a:r>
            <a:r>
              <a:rPr lang="pt-PT" sz="2000" b="1" dirty="0"/>
              <a:t>necessidades ou os requisitos </a:t>
            </a:r>
            <a:r>
              <a:rPr lang="pt-PT" sz="2000" dirty="0"/>
              <a:t>do Estado requerido </a:t>
            </a:r>
            <a:r>
              <a:rPr lang="pt-PT" sz="2000" b="1" dirty="0"/>
              <a:t>são</a:t>
            </a:r>
            <a:r>
              <a:rPr lang="pt-PT" sz="2000" dirty="0"/>
              <a:t> antecipados, em especial se for provável que os dados solicitados sejam objeto de uma medida coerciva?</a:t>
            </a:r>
          </a:p>
          <a:p>
            <a:pPr marL="342900" lvl="1" indent="-342900">
              <a:buFont typeface="Arial" panose="020B0604020202020204" pitchFamily="34" charset="0"/>
              <a:buChar char="•"/>
            </a:pPr>
            <a:r>
              <a:rPr lang="pt-PT" sz="2000" b="1" dirty="0"/>
              <a:t>uma consulta da autoridade central</a:t>
            </a:r>
            <a:r>
              <a:rPr lang="pt-PT" sz="2000" dirty="0"/>
              <a:t> do Estado requerido é apropriada para efeitos de clarificação?</a:t>
            </a:r>
          </a:p>
          <a:p>
            <a:pPr marL="342900" lvl="1" indent="-342900">
              <a:buFont typeface="Arial" panose="020B0604020202020204" pitchFamily="34" charset="0"/>
              <a:buChar char="•"/>
            </a:pPr>
            <a:r>
              <a:rPr lang="pt-PT" sz="2000" b="1" dirty="0"/>
              <a:t>existem alguns procedimentos específicos</a:t>
            </a:r>
            <a:r>
              <a:rPr lang="pt-PT" sz="2000" dirty="0"/>
              <a:t> a serem observados pelo Estado requerido na execução do pedido, necessários para garantir a admissibilidade dos elementos de prova uma vez obtidos?</a:t>
            </a:r>
          </a:p>
        </p:txBody>
      </p:sp>
    </p:spTree>
    <p:extLst>
      <p:ext uri="{BB962C8B-B14F-4D97-AF65-F5344CB8AC3E}">
        <p14:creationId xmlns:p14="http://schemas.microsoft.com/office/powerpoint/2010/main" val="39391254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27</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27</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ea typeface="ＭＳ Ｐゴシック" pitchFamily="34" charset="-128"/>
              </a:rPr>
              <a:t>Considerações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380902"/>
            <a:ext cx="4572000" cy="4401205"/>
          </a:xfrm>
          <a:prstGeom prst="rect">
            <a:avLst/>
          </a:prstGeom>
        </p:spPr>
        <p:txBody>
          <a:bodyPr>
            <a:spAutoFit/>
          </a:bodyPr>
          <a:lstStyle/>
          <a:p>
            <a:pPr marL="342900" lvl="1" indent="-342900">
              <a:buFont typeface="Wingdings" pitchFamily="2" charset="2"/>
              <a:buChar char="Ø"/>
            </a:pPr>
            <a:r>
              <a:rPr lang="pt-PT" sz="2000" b="1" dirty="0"/>
              <a:t>Da Parte requerente</a:t>
            </a:r>
            <a:r>
              <a:rPr lang="pt-PT" sz="2000" dirty="0"/>
              <a:t>:</a:t>
            </a:r>
          </a:p>
          <a:p>
            <a:pPr marL="342900" lvl="1" indent="-342900">
              <a:buFont typeface="Wingdings" pitchFamily="2" charset="2"/>
              <a:buChar char="Ø"/>
            </a:pPr>
            <a:endParaRPr lang="en-GB" sz="2000" dirty="0"/>
          </a:p>
          <a:p>
            <a:pPr marL="342900" lvl="1" indent="-342900">
              <a:buFont typeface="Arial" panose="020B0604020202020204" pitchFamily="34" charset="0"/>
              <a:buChar char="•"/>
            </a:pPr>
            <a:r>
              <a:rPr lang="pt-PT" sz="2000" b="1" dirty="0"/>
              <a:t>identificar </a:t>
            </a:r>
            <a:r>
              <a:rPr lang="pt-PT" sz="2000" dirty="0"/>
              <a:t>os requisitos de </a:t>
            </a:r>
            <a:r>
              <a:rPr lang="pt-PT" sz="2000" b="1" dirty="0"/>
              <a:t>tradução</a:t>
            </a:r>
            <a:r>
              <a:rPr lang="pt-PT" sz="2000" dirty="0"/>
              <a:t> do Estado requerido </a:t>
            </a:r>
          </a:p>
          <a:p>
            <a:pPr marL="342900" lvl="1" indent="-342900">
              <a:buFont typeface="Arial" panose="020B0604020202020204" pitchFamily="34" charset="0"/>
              <a:buChar char="•"/>
            </a:pPr>
            <a:r>
              <a:rPr lang="pt-PT" sz="2000" b="1" dirty="0"/>
              <a:t>identificar qualquer razão para</a:t>
            </a:r>
            <a:r>
              <a:rPr lang="pt-PT" sz="2000" dirty="0"/>
              <a:t> uma grande </a:t>
            </a:r>
            <a:r>
              <a:rPr lang="pt-PT" sz="2000" b="1" dirty="0"/>
              <a:t>urgência </a:t>
            </a:r>
            <a:r>
              <a:rPr lang="pt-PT" sz="2000" dirty="0"/>
              <a:t>do pedido</a:t>
            </a:r>
          </a:p>
          <a:p>
            <a:pPr marL="342900" lvl="1" indent="-342900">
              <a:buFont typeface="Arial" panose="020B0604020202020204" pitchFamily="34" charset="0"/>
              <a:buChar char="•"/>
            </a:pPr>
            <a:r>
              <a:rPr lang="pt-PT" sz="2000" dirty="0"/>
              <a:t>identificar eventuais requisitos </a:t>
            </a:r>
            <a:r>
              <a:rPr lang="pt-PT" sz="2000" b="1" dirty="0"/>
              <a:t>específicos </a:t>
            </a:r>
            <a:r>
              <a:rPr lang="pt-PT" sz="2000" dirty="0"/>
              <a:t>de </a:t>
            </a:r>
            <a:r>
              <a:rPr lang="pt-PT" sz="2000" b="1" dirty="0"/>
              <a:t>confidencialidade</a:t>
            </a:r>
          </a:p>
          <a:p>
            <a:pPr marL="342900" lvl="1" indent="-342900">
              <a:buFont typeface="Arial" panose="020B0604020202020204" pitchFamily="34" charset="0"/>
              <a:buChar char="•"/>
            </a:pPr>
            <a:r>
              <a:rPr lang="pt-PT" sz="2000" dirty="0"/>
              <a:t>selecionar o canal de </a:t>
            </a:r>
            <a:r>
              <a:rPr lang="pt-PT" sz="2000" b="1" dirty="0"/>
              <a:t>transmissão apropriado</a:t>
            </a:r>
            <a:r>
              <a:rPr lang="pt-PT" sz="2000" dirty="0"/>
              <a:t> em função da urgência</a:t>
            </a:r>
          </a:p>
          <a:p>
            <a:pPr marL="342900" lvl="1" indent="-342900">
              <a:buFont typeface="Arial" panose="020B0604020202020204" pitchFamily="34" charset="0"/>
              <a:buChar char="•"/>
            </a:pPr>
            <a:r>
              <a:rPr lang="pt-PT" sz="2000" b="1" dirty="0"/>
              <a:t>clarificar a disponibilidade de informação</a:t>
            </a:r>
            <a:r>
              <a:rPr lang="pt-PT" sz="2000" dirty="0"/>
              <a:t> sobre os procedimentos no Estado requerido após a receção do pedido </a:t>
            </a:r>
          </a:p>
        </p:txBody>
      </p:sp>
      <p:sp>
        <p:nvSpPr>
          <p:cNvPr id="5" name="Rectangle 4">
            <a:extLst>
              <a:ext uri="{FF2B5EF4-FFF2-40B4-BE49-F238E27FC236}">
                <a16:creationId xmlns:a16="http://schemas.microsoft.com/office/drawing/2014/main" id="{A9C5C6D1-36EB-DA4A-BBD2-32788D58FEDF}"/>
              </a:ext>
            </a:extLst>
          </p:cNvPr>
          <p:cNvSpPr/>
          <p:nvPr/>
        </p:nvSpPr>
        <p:spPr>
          <a:xfrm>
            <a:off x="4483478" y="1504013"/>
            <a:ext cx="4572000" cy="4154984"/>
          </a:xfrm>
          <a:prstGeom prst="rect">
            <a:avLst/>
          </a:prstGeom>
        </p:spPr>
        <p:txBody>
          <a:bodyPr>
            <a:spAutoFit/>
          </a:bodyPr>
          <a:lstStyle/>
          <a:p>
            <a:pPr marL="342900" lvl="4" indent="-342900">
              <a:buFont typeface="Arial" panose="020B0604020202020204" pitchFamily="34" charset="0"/>
              <a:buChar char="•"/>
            </a:pPr>
            <a:r>
              <a:rPr lang="pt-PT" sz="2200" b="1"/>
              <a:t>solicitar um aviso de receção</a:t>
            </a:r>
            <a:r>
              <a:rPr lang="pt-PT" sz="2200"/>
              <a:t> do pedido e informação sobre os prazos de execução</a:t>
            </a:r>
          </a:p>
          <a:p>
            <a:pPr marL="342900" lvl="4" indent="-342900">
              <a:buFont typeface="Arial" panose="020B0604020202020204" pitchFamily="34" charset="0"/>
              <a:buChar char="•"/>
            </a:pPr>
            <a:r>
              <a:rPr lang="pt-PT" sz="2200" b="1"/>
              <a:t>pedir para ser </a:t>
            </a:r>
            <a:r>
              <a:rPr lang="pt-PT" sz="2200"/>
              <a:t>mantido informado</a:t>
            </a:r>
          </a:p>
          <a:p>
            <a:pPr marL="342900" lvl="4" indent="-342900">
              <a:buFont typeface="Arial" panose="020B0604020202020204" pitchFamily="34" charset="0"/>
              <a:buChar char="•"/>
            </a:pPr>
            <a:r>
              <a:rPr lang="pt-PT" sz="2200" b="1"/>
              <a:t>uma vez estabelecido o contacto, manter-se em contacto! </a:t>
            </a:r>
          </a:p>
          <a:p>
            <a:pPr marL="342900" lvl="4" indent="-342900">
              <a:buFont typeface="Arial" panose="020B0604020202020204" pitchFamily="34" charset="0"/>
              <a:buChar char="•"/>
            </a:pPr>
            <a:r>
              <a:rPr lang="pt-PT" sz="2200" b="1"/>
              <a:t>tomar nota de quaisquer questões/problemas</a:t>
            </a:r>
            <a:r>
              <a:rPr lang="pt-PT" sz="2200"/>
              <a:t> relativos à admissibilidade e à apresentação dos elementos de prova uma vez devolvidos</a:t>
            </a:r>
          </a:p>
          <a:p>
            <a:pPr marL="0" lvl="4"/>
            <a:endParaRPr lang="en-GB" sz="2200" dirty="0"/>
          </a:p>
        </p:txBody>
      </p:sp>
    </p:spTree>
    <p:extLst>
      <p:ext uri="{BB962C8B-B14F-4D97-AF65-F5344CB8AC3E}">
        <p14:creationId xmlns:p14="http://schemas.microsoft.com/office/powerpoint/2010/main" val="28589531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28</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28</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ea typeface="ＭＳ Ｐゴシック" pitchFamily="34" charset="-128"/>
              </a:rPr>
              <a:t>Considerações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572000" cy="5170646"/>
          </a:xfrm>
          <a:prstGeom prst="rect">
            <a:avLst/>
          </a:prstGeom>
        </p:spPr>
        <p:txBody>
          <a:bodyPr>
            <a:spAutoFit/>
          </a:bodyPr>
          <a:lstStyle/>
          <a:p>
            <a:pPr marL="342900" lvl="1" indent="-342900">
              <a:buFont typeface="Wingdings" pitchFamily="2" charset="2"/>
              <a:buChar char="Ø"/>
            </a:pPr>
            <a:r>
              <a:rPr lang="pt-PT" sz="2200" b="1"/>
              <a:t>Da Parte requerida</a:t>
            </a:r>
            <a:r>
              <a:rPr lang="pt-PT" sz="2200"/>
              <a:t>:</a:t>
            </a:r>
          </a:p>
          <a:p>
            <a:pPr marL="342900" lvl="1" indent="-342900">
              <a:buFont typeface="Wingdings" pitchFamily="2" charset="2"/>
              <a:buChar char="Ø"/>
            </a:pPr>
            <a:endParaRPr lang="en-GB" sz="2200" dirty="0"/>
          </a:p>
          <a:p>
            <a:pPr marL="342900" lvl="1" indent="-342900">
              <a:buFont typeface="Arial" panose="020B0604020202020204" pitchFamily="34" charset="0"/>
              <a:buChar char="•"/>
            </a:pPr>
            <a:r>
              <a:rPr lang="pt-PT" sz="2200" b="1"/>
              <a:t>considerar a formulação e a apresentação de orientações</a:t>
            </a:r>
            <a:r>
              <a:rPr lang="pt-PT" sz="2200"/>
              <a:t> em formato eletrónico no sítio Web apropriado sobre todos os aspetos relativos ao procedimento de AJM</a:t>
            </a:r>
          </a:p>
          <a:p>
            <a:pPr marL="342900" lvl="1" indent="-342900">
              <a:buFont typeface="Arial" panose="020B0604020202020204" pitchFamily="34" charset="0"/>
              <a:buChar char="•"/>
            </a:pPr>
            <a:r>
              <a:rPr lang="pt-PT" sz="2200" b="1"/>
              <a:t>assegurar que os acordos</a:t>
            </a:r>
            <a:r>
              <a:rPr lang="pt-PT" sz="2200"/>
              <a:t> entre as autoridades centrais e as autoridades de execução funcionam com eficiência</a:t>
            </a:r>
          </a:p>
          <a:p>
            <a:pPr marL="342900" lvl="1" indent="-342900">
              <a:buFont typeface="Arial" panose="020B0604020202020204" pitchFamily="34" charset="0"/>
              <a:buChar char="•"/>
            </a:pPr>
            <a:r>
              <a:rPr lang="pt-PT" sz="2200" b="1"/>
              <a:t>adotar a prática</a:t>
            </a:r>
            <a:r>
              <a:rPr lang="pt-PT" sz="2200"/>
              <a:t> de enviar sistematicamente um aviso de receção de um pedido ao Estado requerente</a:t>
            </a:r>
          </a:p>
        </p:txBody>
      </p:sp>
      <p:sp>
        <p:nvSpPr>
          <p:cNvPr id="5" name="Rectangle 4">
            <a:extLst>
              <a:ext uri="{FF2B5EF4-FFF2-40B4-BE49-F238E27FC236}">
                <a16:creationId xmlns:a16="http://schemas.microsoft.com/office/drawing/2014/main" id="{A9C5C6D1-36EB-DA4A-BBD2-32788D58FEDF}"/>
              </a:ext>
            </a:extLst>
          </p:cNvPr>
          <p:cNvSpPr/>
          <p:nvPr/>
        </p:nvSpPr>
        <p:spPr>
          <a:xfrm>
            <a:off x="4572000" y="1657763"/>
            <a:ext cx="4572000" cy="3477875"/>
          </a:xfrm>
          <a:prstGeom prst="rect">
            <a:avLst/>
          </a:prstGeom>
        </p:spPr>
        <p:txBody>
          <a:bodyPr>
            <a:spAutoFit/>
          </a:bodyPr>
          <a:lstStyle/>
          <a:p>
            <a:pPr marL="342900" lvl="1" indent="-342900">
              <a:buFont typeface="Arial" panose="020B0604020202020204" pitchFamily="34" charset="0"/>
              <a:buChar char="•"/>
            </a:pPr>
            <a:r>
              <a:rPr lang="pt-PT" sz="2200" b="1"/>
              <a:t>ser proativo</a:t>
            </a:r>
            <a:r>
              <a:rPr lang="pt-PT" sz="2200"/>
              <a:t> na discussão de problemas ou deficiências que surjam relacionados com a execução de um pedido com os Estados requerentes</a:t>
            </a:r>
          </a:p>
          <a:p>
            <a:pPr marL="342900" lvl="1" indent="-342900">
              <a:buFont typeface="Arial" panose="020B0604020202020204" pitchFamily="34" charset="0"/>
              <a:buChar char="•"/>
            </a:pPr>
            <a:r>
              <a:rPr lang="pt-PT" sz="2200" b="1"/>
              <a:t>ter em conta</a:t>
            </a:r>
            <a:r>
              <a:rPr lang="pt-PT" sz="2200"/>
              <a:t> quaisquer requisitos de </a:t>
            </a:r>
            <a:r>
              <a:rPr lang="pt-PT" sz="2200" b="1"/>
              <a:t>confidencialidade </a:t>
            </a:r>
            <a:r>
              <a:rPr lang="pt-PT" sz="2200"/>
              <a:t>e assegurar que estes não sejam comprometidos durante a execução de um pedido</a:t>
            </a:r>
          </a:p>
          <a:p>
            <a:pPr marL="0" lvl="4"/>
            <a:endParaRPr lang="en-GB" sz="2200" dirty="0"/>
          </a:p>
        </p:txBody>
      </p:sp>
    </p:spTree>
    <p:extLst>
      <p:ext uri="{BB962C8B-B14F-4D97-AF65-F5344CB8AC3E}">
        <p14:creationId xmlns:p14="http://schemas.microsoft.com/office/powerpoint/2010/main" val="200526986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29</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29</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ea typeface="ＭＳ Ｐゴシック" pitchFamily="34" charset="-128"/>
              </a:rPr>
              <a:t>Considerações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02009"/>
            <a:ext cx="4572000" cy="2800767"/>
          </a:xfrm>
          <a:prstGeom prst="rect">
            <a:avLst/>
          </a:prstGeom>
        </p:spPr>
        <p:txBody>
          <a:bodyPr>
            <a:spAutoFit/>
          </a:bodyPr>
          <a:lstStyle/>
          <a:p>
            <a:pPr marL="342900" lvl="1" indent="-342900">
              <a:buFont typeface="Wingdings" pitchFamily="2" charset="2"/>
              <a:buChar char="Ø"/>
            </a:pPr>
            <a:r>
              <a:rPr lang="pt-PT" sz="2200"/>
              <a:t>Em última análise, </a:t>
            </a:r>
            <a:r>
              <a:rPr lang="pt-PT" sz="2200" b="1"/>
              <a:t>ambas as partes do processo</a:t>
            </a:r>
            <a:r>
              <a:rPr lang="pt-PT" sz="2200"/>
              <a:t> (requerente e requerida) </a:t>
            </a:r>
            <a:r>
              <a:rPr lang="pt-PT" sz="2200" b="1"/>
              <a:t>envolvem o mesmo pessoal</a:t>
            </a:r>
            <a:r>
              <a:rPr lang="pt-PT" sz="2200"/>
              <a:t> (polícia, procuradores, juízes e autoridades centrais), embora desempenhando funções diferentes consoante o lado do processo em que se encontram.</a:t>
            </a:r>
          </a:p>
        </p:txBody>
      </p:sp>
      <p:sp>
        <p:nvSpPr>
          <p:cNvPr id="5" name="Rectangle 4">
            <a:extLst>
              <a:ext uri="{FF2B5EF4-FFF2-40B4-BE49-F238E27FC236}">
                <a16:creationId xmlns:a16="http://schemas.microsoft.com/office/drawing/2014/main" id="{A9C5C6D1-36EB-DA4A-BBD2-32788D58FEDF}"/>
              </a:ext>
            </a:extLst>
          </p:cNvPr>
          <p:cNvSpPr/>
          <p:nvPr/>
        </p:nvSpPr>
        <p:spPr>
          <a:xfrm>
            <a:off x="4613388" y="1102009"/>
            <a:ext cx="4572000" cy="2462213"/>
          </a:xfrm>
          <a:prstGeom prst="rect">
            <a:avLst/>
          </a:prstGeom>
        </p:spPr>
        <p:txBody>
          <a:bodyPr>
            <a:spAutoFit/>
          </a:bodyPr>
          <a:lstStyle/>
          <a:p>
            <a:pPr marL="342900" lvl="1" indent="-342900">
              <a:buFont typeface="Wingdings" pitchFamily="2" charset="2"/>
              <a:buChar char="Ø"/>
            </a:pPr>
            <a:r>
              <a:rPr lang="pt-PT" sz="2200"/>
              <a:t>Por conseguinte, </a:t>
            </a:r>
            <a:r>
              <a:rPr lang="pt-PT" sz="2200" b="1"/>
              <a:t>todas as questões são de interesse comum</a:t>
            </a:r>
            <a:r>
              <a:rPr lang="pt-PT" sz="2200"/>
              <a:t> e é do </a:t>
            </a:r>
            <a:r>
              <a:rPr lang="pt-PT" sz="2200" b="1"/>
              <a:t>interesse dos Estados</a:t>
            </a:r>
            <a:r>
              <a:rPr lang="pt-PT" sz="2200"/>
              <a:t> que ambos os aspetos do processo </a:t>
            </a:r>
            <a:r>
              <a:rPr lang="pt-PT" sz="2200" b="1"/>
              <a:t>funcionem de forma eficaz e eficiente</a:t>
            </a:r>
            <a:r>
              <a:rPr lang="pt-PT" sz="2200"/>
              <a:t>. </a:t>
            </a:r>
          </a:p>
          <a:p>
            <a:pPr marL="342900" lvl="1" indent="-342900">
              <a:buFont typeface="Arial" panose="020B0604020202020204" pitchFamily="34" charset="0"/>
              <a:buChar char="•"/>
            </a:pPr>
            <a:endParaRPr lang="en-GB" sz="2200" dirty="0"/>
          </a:p>
          <a:p>
            <a:pPr marL="0" lvl="4"/>
            <a:endParaRPr lang="en-GB" sz="2200" dirty="0"/>
          </a:p>
        </p:txBody>
      </p:sp>
      <p:pic>
        <p:nvPicPr>
          <p:cNvPr id="5122" name="Picture 2" descr="Preliminary considerations when buying/selling a business, Blog - FJG LLP">
            <a:hlinkClick r:id="rId4"/>
            <a:extLst>
              <a:ext uri="{FF2B5EF4-FFF2-40B4-BE49-F238E27FC236}">
                <a16:creationId xmlns:a16="http://schemas.microsoft.com/office/drawing/2014/main" id="{39D16BAB-1586-49CB-B4E9-6FC8248F6F4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03626" y="4190057"/>
            <a:ext cx="3113792" cy="20758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54948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ea typeface="ＭＳ Ｐゴシック" pitchFamily="34" charset="-128"/>
              </a:rPr>
              <a:t>Objetivos da sessão</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B0D9B726-2DA9-204B-BF3E-36B6AB6770F1}"/>
              </a:ext>
            </a:extLst>
          </p:cNvPr>
          <p:cNvSpPr/>
          <p:nvPr/>
        </p:nvSpPr>
        <p:spPr>
          <a:xfrm>
            <a:off x="88522" y="1129045"/>
            <a:ext cx="4572000" cy="5170646"/>
          </a:xfrm>
          <a:prstGeom prst="rect">
            <a:avLst/>
          </a:prstGeom>
        </p:spPr>
        <p:txBody>
          <a:bodyPr>
            <a:spAutoFit/>
          </a:bodyPr>
          <a:lstStyle/>
          <a:p>
            <a:pPr marL="342900" lvl="2" indent="-342900">
              <a:buFont typeface="Wingdings" pitchFamily="2" charset="2"/>
              <a:buChar char="ü"/>
            </a:pPr>
            <a:r>
              <a:rPr lang="pt-PT" sz="2200" b="1" i="1" dirty="0"/>
              <a:t>Compreender melhor </a:t>
            </a:r>
            <a:r>
              <a:rPr lang="pt-PT" sz="2200" i="1" dirty="0"/>
              <a:t>a prática e os procedimentos de assistência jurídica mútua</a:t>
            </a:r>
          </a:p>
          <a:p>
            <a:pPr marL="342900" lvl="2" indent="-342900">
              <a:buFont typeface="Wingdings" pitchFamily="2" charset="2"/>
              <a:buChar char="ü"/>
            </a:pPr>
            <a:endParaRPr lang="en-GB" sz="2200" i="1" dirty="0"/>
          </a:p>
          <a:p>
            <a:pPr marL="342900" lvl="2" indent="-342900">
              <a:buFont typeface="Wingdings" pitchFamily="2" charset="2"/>
              <a:buChar char="ü"/>
            </a:pPr>
            <a:r>
              <a:rPr lang="pt-PT" sz="2200" b="1" i="1" dirty="0"/>
              <a:t>Conhecer os desafios do processo de AJM </a:t>
            </a:r>
            <a:r>
              <a:rPr lang="pt-PT" sz="2200" i="1" dirty="0"/>
              <a:t>e o que afeta e como afeta a sua eficiência</a:t>
            </a:r>
          </a:p>
          <a:p>
            <a:pPr marL="342900" lvl="2" indent="-342900">
              <a:buFont typeface="Wingdings" pitchFamily="2" charset="2"/>
              <a:buChar char="ü"/>
            </a:pPr>
            <a:endParaRPr lang="en-GB" sz="2200" i="1" dirty="0"/>
          </a:p>
          <a:p>
            <a:pPr marL="342900" lvl="2" indent="-342900">
              <a:buFont typeface="Wingdings" pitchFamily="2" charset="2"/>
              <a:buChar char="ü"/>
            </a:pPr>
            <a:r>
              <a:rPr lang="pt-PT" sz="2200" b="1" i="1" dirty="0"/>
              <a:t>Conhecer os instrumentos de cooperação, </a:t>
            </a:r>
            <a:r>
              <a:rPr lang="pt-PT" sz="2200" i="1" dirty="0"/>
              <a:t>as normas e os canais de comunicação</a:t>
            </a:r>
          </a:p>
          <a:p>
            <a:pPr marL="342900" lvl="2" indent="-342900">
              <a:buFont typeface="Wingdings" pitchFamily="2" charset="2"/>
              <a:buChar char="ü"/>
            </a:pPr>
            <a:endParaRPr lang="en-GB" sz="2200" i="1" dirty="0"/>
          </a:p>
          <a:p>
            <a:pPr marL="342900" lvl="2" indent="-342900">
              <a:buFont typeface="Wingdings" pitchFamily="2" charset="2"/>
              <a:buChar char="ü"/>
            </a:pPr>
            <a:r>
              <a:rPr lang="pt-PT" sz="2200" b="1" i="1" dirty="0"/>
              <a:t>Compreender quais são os diferentes</a:t>
            </a:r>
            <a:r>
              <a:rPr lang="pt-PT" sz="2200" i="1" dirty="0"/>
              <a:t> requisitos e considerações jurídicos</a:t>
            </a:r>
          </a:p>
        </p:txBody>
      </p:sp>
      <p:sp>
        <p:nvSpPr>
          <p:cNvPr id="8" name="Rectangle 7">
            <a:extLst>
              <a:ext uri="{FF2B5EF4-FFF2-40B4-BE49-F238E27FC236}">
                <a16:creationId xmlns:a16="http://schemas.microsoft.com/office/drawing/2014/main" id="{318C602D-ED60-F847-ABCD-A03310105151}"/>
              </a:ext>
            </a:extLst>
          </p:cNvPr>
          <p:cNvSpPr/>
          <p:nvPr/>
        </p:nvSpPr>
        <p:spPr>
          <a:xfrm>
            <a:off x="4732127" y="1163467"/>
            <a:ext cx="4572000" cy="2893100"/>
          </a:xfrm>
          <a:prstGeom prst="rect">
            <a:avLst/>
          </a:prstGeom>
        </p:spPr>
        <p:txBody>
          <a:bodyPr>
            <a:spAutoFit/>
          </a:bodyPr>
          <a:lstStyle/>
          <a:p>
            <a:pPr marL="342900" lvl="2" indent="-342900">
              <a:buFont typeface="Wingdings" pitchFamily="2" charset="2"/>
              <a:buChar char="ü"/>
            </a:pPr>
            <a:r>
              <a:rPr lang="pt-PT" sz="2000" b="1" i="1" dirty="0"/>
              <a:t>Conhecer as avaliações existentes</a:t>
            </a:r>
            <a:r>
              <a:rPr lang="pt-PT" sz="2000" i="1" dirty="0"/>
              <a:t> da AJM e sensibilizar para as recomendações sobre a forma de melhorar o processo</a:t>
            </a:r>
          </a:p>
          <a:p>
            <a:pPr marL="342900" lvl="2" indent="-342900">
              <a:buFont typeface="Wingdings" pitchFamily="2" charset="2"/>
              <a:buChar char="ü"/>
            </a:pPr>
            <a:endParaRPr lang="en-GB" sz="2000" i="1" dirty="0"/>
          </a:p>
          <a:p>
            <a:pPr marL="342900" lvl="2" indent="-342900">
              <a:buFont typeface="Wingdings" pitchFamily="2" charset="2"/>
              <a:buChar char="ü"/>
            </a:pPr>
            <a:r>
              <a:rPr lang="pt-PT" sz="2000" b="1" i="1" dirty="0"/>
              <a:t>Melhorar os conhecimentos</a:t>
            </a:r>
            <a:r>
              <a:rPr lang="pt-PT" sz="2000" i="1" dirty="0"/>
              <a:t> sobre os instrumentos de apoio existentes</a:t>
            </a:r>
          </a:p>
          <a:p>
            <a:pPr marL="342900" lvl="2" indent="-342900">
              <a:buFont typeface="Wingdings" pitchFamily="2" charset="2"/>
              <a:buChar char="ü"/>
            </a:pPr>
            <a:endParaRPr lang="en-GB" sz="2200" dirty="0"/>
          </a:p>
        </p:txBody>
      </p:sp>
      <p:pic>
        <p:nvPicPr>
          <p:cNvPr id="5" name="Picture 4">
            <a:extLst>
              <a:ext uri="{FF2B5EF4-FFF2-40B4-BE49-F238E27FC236}">
                <a16:creationId xmlns:a16="http://schemas.microsoft.com/office/drawing/2014/main" id="{13934E03-F77D-407D-8F4B-1CE06F37EA30}"/>
              </a:ext>
            </a:extLst>
          </p:cNvPr>
          <p:cNvPicPr>
            <a:picLocks noChangeAspect="1"/>
          </p:cNvPicPr>
          <p:nvPr/>
        </p:nvPicPr>
        <p:blipFill>
          <a:blip r:embed="rId4"/>
          <a:stretch>
            <a:fillRect/>
          </a:stretch>
        </p:blipFill>
        <p:spPr>
          <a:xfrm>
            <a:off x="5613968" y="4061104"/>
            <a:ext cx="2808317" cy="2150117"/>
          </a:xfrm>
          <a:prstGeom prst="rect">
            <a:avLst/>
          </a:prstGeom>
        </p:spPr>
      </p:pic>
    </p:spTree>
    <p:extLst>
      <p:ext uri="{BB962C8B-B14F-4D97-AF65-F5344CB8AC3E}">
        <p14:creationId xmlns:p14="http://schemas.microsoft.com/office/powerpoint/2010/main" val="13014096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30</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30</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ea typeface="ＭＳ Ｐゴシック" pitchFamily="34" charset="-128"/>
              </a:rPr>
              <a:t>Considerações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122579840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31</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31</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pt-PT" sz="3200" b="1">
                <a:solidFill>
                  <a:schemeClr val="bg1"/>
                </a:solidFill>
              </a:rPr>
              <a:t>Assistência jurídica mútua </a:t>
            </a:r>
          </a:p>
          <a:p>
            <a:pPr marL="0" indent="0" algn="r">
              <a:buFont typeface="Arial" charset="0"/>
              <a:buNone/>
              <a:defRPr/>
            </a:pPr>
            <a:r>
              <a:rPr lang="pt-PT" sz="3200" b="1">
                <a:solidFill>
                  <a:schemeClr val="bg1"/>
                </a:solidFill>
              </a:rPr>
              <a:t>Procedimentos e práticas</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12235" y="2544918"/>
            <a:ext cx="8525021" cy="2357568"/>
          </a:xfrm>
          <a:prstGeom prst="rect">
            <a:avLst/>
          </a:prstGeom>
        </p:spPr>
        <p:txBody>
          <a:bodyPr wrap="square">
            <a:spAutoFit/>
          </a:bodyPr>
          <a:lstStyle/>
          <a:p>
            <a:pPr algn="ctr" eaLnBrk="1" hangingPunct="1">
              <a:lnSpc>
                <a:spcPct val="80000"/>
              </a:lnSpc>
            </a:pPr>
            <a:r>
              <a:rPr lang="pt-PT" sz="3200" b="1">
                <a:ea typeface="ＭＳ Ｐゴシック" charset="0"/>
                <a:cs typeface="ＭＳ Ｐゴシック" charset="0"/>
              </a:rPr>
              <a:t>Parte 3</a:t>
            </a:r>
          </a:p>
          <a:p>
            <a:pPr algn="ctr" eaLnBrk="1" hangingPunct="1">
              <a:lnSpc>
                <a:spcPct val="80000"/>
              </a:lnSpc>
            </a:pPr>
            <a:endParaRPr lang="en-GB" sz="3200" b="1" dirty="0">
              <a:ea typeface="ＭＳ Ｐゴシック" charset="0"/>
            </a:endParaRPr>
          </a:p>
          <a:p>
            <a:pPr algn="ctr"/>
            <a:r>
              <a:rPr lang="pt-PT" sz="3200" b="1"/>
              <a:t>Avaliação do Conselho da Europa da AJM e de outras disposições, recomendações e instrumentos de apoio existentes</a:t>
            </a:r>
          </a:p>
        </p:txBody>
      </p:sp>
    </p:spTree>
    <p:extLst>
      <p:ext uri="{BB962C8B-B14F-4D97-AF65-F5344CB8AC3E}">
        <p14:creationId xmlns:p14="http://schemas.microsoft.com/office/powerpoint/2010/main" val="18342437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32</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32</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t>Avaliação do CdE da AJM e de</a:t>
            </a:r>
          </a:p>
          <a:p>
            <a:pPr algn="r"/>
            <a:r>
              <a:rPr lang="pt-PT" sz="3200" b="1"/>
              <a:t>outras disposições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572000" cy="4801314"/>
          </a:xfrm>
          <a:prstGeom prst="rect">
            <a:avLst/>
          </a:prstGeom>
        </p:spPr>
        <p:txBody>
          <a:bodyPr>
            <a:spAutoFit/>
          </a:bodyPr>
          <a:lstStyle/>
          <a:p>
            <a:pPr marL="342900" lvl="1" indent="-342900">
              <a:buFont typeface="Wingdings" pitchFamily="2" charset="2"/>
              <a:buChar char="Ø"/>
            </a:pPr>
            <a:r>
              <a:rPr lang="pt-PT" b="1" dirty="0"/>
              <a:t>Avaliação do T-CY</a:t>
            </a:r>
            <a:r>
              <a:rPr lang="pt-PT" dirty="0"/>
              <a:t> – relatório provisório, dezembro de 2014</a:t>
            </a:r>
          </a:p>
          <a:p>
            <a:pPr marL="342900" lvl="1" indent="-342900">
              <a:buFont typeface="Wingdings" pitchFamily="2" charset="2"/>
              <a:buChar char="Ø"/>
            </a:pPr>
            <a:endParaRPr lang="en-GB" dirty="0"/>
          </a:p>
          <a:p>
            <a:pPr marL="342900" lvl="1" indent="-342900">
              <a:buFont typeface="Wingdings" pitchFamily="2" charset="2"/>
              <a:buChar char="ü"/>
            </a:pPr>
            <a:r>
              <a:rPr lang="pt-PT" b="1" dirty="0"/>
              <a:t>Principais razões para a avaliação</a:t>
            </a:r>
            <a:r>
              <a:rPr lang="pt-PT" dirty="0"/>
              <a:t>:</a:t>
            </a:r>
          </a:p>
          <a:p>
            <a:pPr marL="342900" lvl="1" indent="-342900">
              <a:buFont typeface="Arial" panose="020B0604020202020204" pitchFamily="34" charset="0"/>
              <a:buChar char="•"/>
            </a:pPr>
            <a:r>
              <a:rPr lang="pt-PT" dirty="0"/>
              <a:t>reconhecimento da importância do processo de AJM para efeitos de cooperação no domínio do cibercrime e da obtenção de provas sob a forma eletrónica</a:t>
            </a:r>
          </a:p>
          <a:p>
            <a:pPr marL="342900" lvl="1" indent="-342900">
              <a:buFont typeface="Arial" panose="020B0604020202020204" pitchFamily="34" charset="0"/>
              <a:buChar char="•"/>
            </a:pPr>
            <a:r>
              <a:rPr lang="pt-PT" b="1" dirty="0"/>
              <a:t>preocupações quanto </a:t>
            </a:r>
            <a:r>
              <a:rPr lang="pt-PT" dirty="0"/>
              <a:t>à eficiência do processo</a:t>
            </a:r>
          </a:p>
          <a:p>
            <a:pPr marL="342900" lvl="1" indent="-342900">
              <a:buFont typeface="Arial" panose="020B0604020202020204" pitchFamily="34" charset="0"/>
              <a:buChar char="•"/>
            </a:pPr>
            <a:r>
              <a:rPr lang="pt-PT" b="1" dirty="0"/>
              <a:t>orientação</a:t>
            </a:r>
            <a:r>
              <a:rPr lang="pt-PT" dirty="0"/>
              <a:t>: artigo 31.º da Convenção sobre o Cibercrime (AJM relativa a dados informáticos armazenados) e a sua conjugação com outros artigos de aplicação prática (artigos 23.º, 25.º, 27.º, 28.º e 35.º)</a:t>
            </a:r>
          </a:p>
        </p:txBody>
      </p:sp>
      <p:sp>
        <p:nvSpPr>
          <p:cNvPr id="5" name="Rectangle 4">
            <a:extLst>
              <a:ext uri="{FF2B5EF4-FFF2-40B4-BE49-F238E27FC236}">
                <a16:creationId xmlns:a16="http://schemas.microsoft.com/office/drawing/2014/main" id="{A9C5C6D1-36EB-DA4A-BBD2-32788D58FEDF}"/>
              </a:ext>
            </a:extLst>
          </p:cNvPr>
          <p:cNvSpPr/>
          <p:nvPr/>
        </p:nvSpPr>
        <p:spPr>
          <a:xfrm>
            <a:off x="4660522" y="989546"/>
            <a:ext cx="4059306" cy="4401205"/>
          </a:xfrm>
          <a:prstGeom prst="rect">
            <a:avLst/>
          </a:prstGeom>
        </p:spPr>
        <p:txBody>
          <a:bodyPr wrap="square">
            <a:spAutoFit/>
          </a:bodyPr>
          <a:lstStyle/>
          <a:p>
            <a:pPr marL="800100" lvl="1" indent="-342900">
              <a:buFont typeface="Wingdings" pitchFamily="2" charset="2"/>
              <a:buChar char="ü"/>
            </a:pPr>
            <a:r>
              <a:rPr lang="pt-PT" sz="2000" b="1" dirty="0"/>
              <a:t>Âmbito</a:t>
            </a:r>
            <a:r>
              <a:rPr lang="pt-PT" sz="2000" dirty="0"/>
              <a:t>:</a:t>
            </a:r>
          </a:p>
          <a:p>
            <a:pPr marL="800100" lvl="1" indent="-342900">
              <a:buFont typeface="Arial" panose="020B0604020202020204" pitchFamily="34" charset="0"/>
              <a:buChar char="•"/>
            </a:pPr>
            <a:r>
              <a:rPr lang="pt-PT" sz="2000" dirty="0"/>
              <a:t>participação de </a:t>
            </a:r>
            <a:r>
              <a:rPr lang="pt-PT" sz="2000" b="1" dirty="0"/>
              <a:t>42 países</a:t>
            </a:r>
          </a:p>
          <a:p>
            <a:pPr marL="800100" lvl="1" indent="-342900">
              <a:buFont typeface="Arial" panose="020B0604020202020204" pitchFamily="34" charset="0"/>
              <a:buChar char="•"/>
            </a:pPr>
            <a:endParaRPr lang="en-GB" sz="2000" dirty="0"/>
          </a:p>
          <a:p>
            <a:pPr marL="800100" lvl="1" indent="-342900">
              <a:buFont typeface="Arial" panose="020B0604020202020204" pitchFamily="34" charset="0"/>
              <a:buChar char="•"/>
            </a:pPr>
            <a:r>
              <a:rPr lang="pt-PT" sz="2000" b="1" dirty="0"/>
              <a:t>tipos de dados</a:t>
            </a:r>
            <a:r>
              <a:rPr lang="pt-PT" sz="2000" dirty="0"/>
              <a:t> solicitados pela AJM e frequência dos pedidos de AJM</a:t>
            </a:r>
          </a:p>
          <a:p>
            <a:pPr marL="800100" lvl="1" indent="-342900">
              <a:buFont typeface="Arial" panose="020B0604020202020204" pitchFamily="34" charset="0"/>
              <a:buChar char="•"/>
            </a:pPr>
            <a:endParaRPr lang="en-GB" sz="2000" dirty="0"/>
          </a:p>
          <a:p>
            <a:pPr marL="800100" lvl="1" indent="-342900">
              <a:buFont typeface="Arial" panose="020B0604020202020204" pitchFamily="34" charset="0"/>
              <a:buChar char="•"/>
            </a:pPr>
            <a:r>
              <a:rPr lang="pt-PT" sz="2000" b="1" dirty="0"/>
              <a:t>os procedimentos </a:t>
            </a:r>
            <a:r>
              <a:rPr lang="pt-PT" sz="2000" dirty="0"/>
              <a:t>necessários para que a AJM tenha acesso aos dados armazenados</a:t>
            </a:r>
          </a:p>
          <a:p>
            <a:pPr marL="800100" lvl="1" indent="-342900">
              <a:buFont typeface="Arial" panose="020B0604020202020204" pitchFamily="34" charset="0"/>
              <a:buChar char="•"/>
            </a:pPr>
            <a:endParaRPr lang="en-GB" sz="2000" dirty="0"/>
          </a:p>
          <a:p>
            <a:pPr marL="800100" lvl="1" indent="-342900">
              <a:buFont typeface="Arial" panose="020B0604020202020204" pitchFamily="34" charset="0"/>
              <a:buChar char="•"/>
            </a:pPr>
            <a:r>
              <a:rPr lang="pt-PT" sz="2000" b="1" dirty="0"/>
              <a:t>os canais </a:t>
            </a:r>
            <a:r>
              <a:rPr lang="pt-PT" sz="2000" dirty="0"/>
              <a:t>e meios de cooperação utilizados</a:t>
            </a:r>
          </a:p>
        </p:txBody>
      </p:sp>
    </p:spTree>
    <p:extLst>
      <p:ext uri="{BB962C8B-B14F-4D97-AF65-F5344CB8AC3E}">
        <p14:creationId xmlns:p14="http://schemas.microsoft.com/office/powerpoint/2010/main" val="25049850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33</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33</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t>Avaliação do CdE da AJM e de</a:t>
            </a:r>
          </a:p>
          <a:p>
            <a:pPr algn="r"/>
            <a:r>
              <a:rPr lang="pt-PT" sz="3200" b="1"/>
              <a:t>outras disposições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572000" cy="5509200"/>
          </a:xfrm>
          <a:prstGeom prst="rect">
            <a:avLst/>
          </a:prstGeom>
        </p:spPr>
        <p:txBody>
          <a:bodyPr>
            <a:spAutoFit/>
          </a:bodyPr>
          <a:lstStyle/>
          <a:p>
            <a:pPr marL="342900" lvl="1" indent="-342900">
              <a:buFont typeface="Wingdings" pitchFamily="2" charset="2"/>
              <a:buChar char="Ø"/>
            </a:pPr>
            <a:r>
              <a:rPr lang="pt-PT" sz="2200" b="1" dirty="0"/>
              <a:t>Tipos de dados solicitados pela AJM</a:t>
            </a:r>
            <a:r>
              <a:rPr lang="pt-PT" sz="2200" dirty="0"/>
              <a:t>:</a:t>
            </a:r>
          </a:p>
          <a:p>
            <a:pPr marL="342900" lvl="1" indent="-342900">
              <a:buFont typeface="Wingdings" pitchFamily="2" charset="2"/>
              <a:buChar char="Ø"/>
            </a:pPr>
            <a:endParaRPr lang="en-GB" sz="2200" dirty="0"/>
          </a:p>
          <a:p>
            <a:pPr marL="342900" lvl="1" indent="-342900">
              <a:buFont typeface="Arial" panose="020B0604020202020204" pitchFamily="34" charset="0"/>
              <a:buChar char="•"/>
            </a:pPr>
            <a:r>
              <a:rPr lang="pt-PT" sz="2200" dirty="0"/>
              <a:t>principalmente informação sobre </a:t>
            </a:r>
            <a:r>
              <a:rPr lang="pt-PT" sz="2200" b="1" dirty="0"/>
              <a:t>subscritores</a:t>
            </a:r>
          </a:p>
          <a:p>
            <a:pPr marL="342900" lvl="1" indent="-342900">
              <a:buFont typeface="Arial" panose="020B0604020202020204" pitchFamily="34" charset="0"/>
              <a:buChar char="•"/>
            </a:pPr>
            <a:r>
              <a:rPr lang="pt-PT" sz="2200" dirty="0"/>
              <a:t>pedidos </a:t>
            </a:r>
            <a:r>
              <a:rPr lang="pt-PT" sz="2200" b="1" dirty="0"/>
              <a:t>menos frequentes</a:t>
            </a:r>
            <a:r>
              <a:rPr lang="pt-PT" sz="2200" dirty="0"/>
              <a:t> de dados de tráfego</a:t>
            </a:r>
          </a:p>
          <a:p>
            <a:pPr marL="342900" lvl="1" indent="-342900">
              <a:buFont typeface="Arial" panose="020B0604020202020204" pitchFamily="34" charset="0"/>
              <a:buChar char="•"/>
            </a:pPr>
            <a:r>
              <a:rPr lang="pt-PT" sz="2200" dirty="0"/>
              <a:t>o tipo de dados </a:t>
            </a:r>
            <a:r>
              <a:rPr lang="pt-PT" sz="2200" b="1" dirty="0"/>
              <a:t>menos solicitado </a:t>
            </a:r>
            <a:r>
              <a:rPr lang="pt-PT" sz="2200" dirty="0"/>
              <a:t>é o relativo a dados de conteúdo</a:t>
            </a:r>
          </a:p>
          <a:p>
            <a:pPr marL="342900" lvl="1" indent="-342900">
              <a:buFont typeface="Arial" panose="020B0604020202020204" pitchFamily="34" charset="0"/>
              <a:buChar char="•"/>
            </a:pPr>
            <a:r>
              <a:rPr lang="pt-PT" sz="2200" b="1" dirty="0"/>
              <a:t>percentagem significativa</a:t>
            </a:r>
            <a:r>
              <a:rPr lang="pt-PT" sz="2200" dirty="0"/>
              <a:t> de pedidos comunicados relativos a infrações de fraude, alguns referentes a crimes de violência e outros a infrações contra sistemas informáticos</a:t>
            </a:r>
          </a:p>
        </p:txBody>
      </p:sp>
      <p:pic>
        <p:nvPicPr>
          <p:cNvPr id="6" name="Picture 5" descr="A screenshot of a cell phone&#10;&#10;Description automatically generated">
            <a:extLst>
              <a:ext uri="{FF2B5EF4-FFF2-40B4-BE49-F238E27FC236}">
                <a16:creationId xmlns:a16="http://schemas.microsoft.com/office/drawing/2014/main" id="{5D2F7B93-1B01-4699-A7B2-CFA5A6237719}"/>
              </a:ext>
            </a:extLst>
          </p:cNvPr>
          <p:cNvPicPr>
            <a:picLocks noChangeAspect="1"/>
          </p:cNvPicPr>
          <p:nvPr/>
        </p:nvPicPr>
        <p:blipFill>
          <a:blip r:embed="rId4"/>
          <a:stretch>
            <a:fillRect/>
          </a:stretch>
        </p:blipFill>
        <p:spPr>
          <a:xfrm>
            <a:off x="5023128" y="2316808"/>
            <a:ext cx="3616214" cy="2698252"/>
          </a:xfrm>
          <a:prstGeom prst="rect">
            <a:avLst/>
          </a:prstGeom>
        </p:spPr>
      </p:pic>
    </p:spTree>
    <p:extLst>
      <p:ext uri="{BB962C8B-B14F-4D97-AF65-F5344CB8AC3E}">
        <p14:creationId xmlns:p14="http://schemas.microsoft.com/office/powerpoint/2010/main" val="125982799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34</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34</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t>Avaliação do CdE da AJM e de</a:t>
            </a:r>
          </a:p>
          <a:p>
            <a:pPr algn="r"/>
            <a:r>
              <a:rPr lang="pt-PT" sz="3200" b="1"/>
              <a:t>outras disposições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714972" cy="5632311"/>
          </a:xfrm>
          <a:prstGeom prst="rect">
            <a:avLst/>
          </a:prstGeom>
        </p:spPr>
        <p:txBody>
          <a:bodyPr wrap="square">
            <a:spAutoFit/>
          </a:bodyPr>
          <a:lstStyle/>
          <a:p>
            <a:pPr marL="342900" lvl="1" indent="-342900">
              <a:buFont typeface="Wingdings" pitchFamily="2" charset="2"/>
              <a:buChar char="Ø"/>
            </a:pPr>
            <a:r>
              <a:rPr lang="pt-PT" sz="2000" b="1" dirty="0"/>
              <a:t>Frequência dos pedidos</a:t>
            </a:r>
            <a:r>
              <a:rPr lang="pt-PT" sz="2000" dirty="0"/>
              <a:t>:</a:t>
            </a:r>
          </a:p>
          <a:p>
            <a:pPr marL="342900" lvl="1" indent="-342900">
              <a:buFont typeface="Wingdings" pitchFamily="2" charset="2"/>
              <a:buChar char="Ø"/>
            </a:pPr>
            <a:endParaRPr lang="en-GB" sz="2000" dirty="0"/>
          </a:p>
          <a:p>
            <a:pPr marL="342900" lvl="1" indent="-342900">
              <a:buFont typeface="Arial" panose="020B0604020202020204" pitchFamily="34" charset="0"/>
              <a:buChar char="•"/>
            </a:pPr>
            <a:r>
              <a:rPr lang="pt-PT" sz="2000" b="1" dirty="0"/>
              <a:t>difícil de estabelecer</a:t>
            </a:r>
            <a:r>
              <a:rPr lang="pt-PT" sz="2000" dirty="0"/>
              <a:t> devido à utilização da transmissão direta, contornando assim as autoridades centrais</a:t>
            </a:r>
          </a:p>
          <a:p>
            <a:pPr marL="342900" lvl="1" indent="-342900">
              <a:buFont typeface="Arial" panose="020B0604020202020204" pitchFamily="34" charset="0"/>
              <a:buChar char="•"/>
            </a:pPr>
            <a:r>
              <a:rPr lang="pt-PT" sz="2000" b="1" dirty="0"/>
              <a:t>ausência generalizada de informação estatística</a:t>
            </a:r>
          </a:p>
          <a:p>
            <a:pPr marL="342900" lvl="1" indent="-342900">
              <a:buFont typeface="Arial" panose="020B0604020202020204" pitchFamily="34" charset="0"/>
              <a:buChar char="•"/>
            </a:pPr>
            <a:r>
              <a:rPr lang="pt-PT" sz="2000" b="1" dirty="0"/>
              <a:t>não </a:t>
            </a:r>
            <a:r>
              <a:rPr lang="pt-PT" sz="2000" dirty="0"/>
              <a:t>é mantida </a:t>
            </a:r>
            <a:r>
              <a:rPr lang="pt-PT" sz="2000" b="1" dirty="0"/>
              <a:t>informação estatística separada</a:t>
            </a:r>
            <a:r>
              <a:rPr lang="pt-PT" sz="2000" dirty="0"/>
              <a:t> para os pedidos de provas sob a forma eletrónica</a:t>
            </a:r>
          </a:p>
          <a:p>
            <a:pPr marL="342900" lvl="1" indent="-342900">
              <a:buFont typeface="Arial" panose="020B0604020202020204" pitchFamily="34" charset="0"/>
              <a:buChar char="•"/>
            </a:pPr>
            <a:r>
              <a:rPr lang="pt-PT" sz="2000" dirty="0"/>
              <a:t>a </a:t>
            </a:r>
            <a:r>
              <a:rPr lang="pt-PT" sz="2000" b="1" dirty="0"/>
              <a:t>cooperação entre autoridades policiais </a:t>
            </a:r>
            <a:r>
              <a:rPr lang="pt-PT" sz="2000" dirty="0"/>
              <a:t>foi considerada mais frequente do que a AJM, mas visa a partilha de dados e informação que, com frequência, não podem ser utilizados como elementos de prova</a:t>
            </a:r>
          </a:p>
        </p:txBody>
      </p:sp>
      <p:sp>
        <p:nvSpPr>
          <p:cNvPr id="5" name="Rectangle 4">
            <a:extLst>
              <a:ext uri="{FF2B5EF4-FFF2-40B4-BE49-F238E27FC236}">
                <a16:creationId xmlns:a16="http://schemas.microsoft.com/office/drawing/2014/main" id="{9BC0AC26-B661-4C44-9929-EFA7A51EF334}"/>
              </a:ext>
            </a:extLst>
          </p:cNvPr>
          <p:cNvSpPr/>
          <p:nvPr/>
        </p:nvSpPr>
        <p:spPr>
          <a:xfrm>
            <a:off x="4572000" y="1553877"/>
            <a:ext cx="4572000" cy="1785104"/>
          </a:xfrm>
          <a:prstGeom prst="rect">
            <a:avLst/>
          </a:prstGeom>
        </p:spPr>
        <p:txBody>
          <a:bodyPr>
            <a:spAutoFit/>
          </a:bodyPr>
          <a:lstStyle/>
          <a:p>
            <a:pPr marL="342900" lvl="1" indent="-342900">
              <a:buFont typeface="Arial" panose="020B0604020202020204" pitchFamily="34" charset="0"/>
              <a:buChar char="•"/>
            </a:pPr>
            <a:r>
              <a:rPr lang="pt-PT" sz="2200" dirty="0"/>
              <a:t>a </a:t>
            </a:r>
            <a:r>
              <a:rPr lang="pt-PT" sz="2200" b="1" dirty="0"/>
              <a:t>informação</a:t>
            </a:r>
            <a:r>
              <a:rPr lang="pt-PT" sz="2200" dirty="0"/>
              <a:t> (tráfego, conteúdo) </a:t>
            </a:r>
            <a:r>
              <a:rPr lang="pt-PT" sz="2200" b="1" dirty="0"/>
              <a:t>exige a utilização de poderes coercivos</a:t>
            </a:r>
            <a:r>
              <a:rPr lang="pt-PT" sz="2200" dirty="0"/>
              <a:t> a nível nacional, pelo que é necessário um pedido de AJM </a:t>
            </a:r>
          </a:p>
        </p:txBody>
      </p:sp>
      <p:pic>
        <p:nvPicPr>
          <p:cNvPr id="4098" name="Picture 2" descr="Assessment">
            <a:hlinkClick r:id="rId4"/>
            <a:extLst>
              <a:ext uri="{FF2B5EF4-FFF2-40B4-BE49-F238E27FC236}">
                <a16:creationId xmlns:a16="http://schemas.microsoft.com/office/drawing/2014/main" id="{1C713E03-C3D5-4836-945E-804E08C9FB1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22953" y="3660100"/>
            <a:ext cx="2161714" cy="22362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382313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35</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35</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t>Avaliação do CdE da AJM e de</a:t>
            </a:r>
          </a:p>
          <a:p>
            <a:pPr algn="r"/>
            <a:r>
              <a:rPr lang="pt-PT" sz="3200" b="1"/>
              <a:t>outras disposições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572000" cy="5663089"/>
          </a:xfrm>
          <a:prstGeom prst="rect">
            <a:avLst/>
          </a:prstGeom>
        </p:spPr>
        <p:txBody>
          <a:bodyPr>
            <a:spAutoFit/>
          </a:bodyPr>
          <a:lstStyle/>
          <a:p>
            <a:pPr marL="342900" lvl="1" indent="-342900" algn="just">
              <a:buFont typeface="Wingdings" pitchFamily="2" charset="2"/>
              <a:buChar char="Ø"/>
            </a:pPr>
            <a:r>
              <a:rPr lang="pt-PT" sz="2000" b="1" dirty="0"/>
              <a:t>Cooperação direta com fornecedores de serviços de Internet em jurisdições estrangeiras</a:t>
            </a:r>
            <a:r>
              <a:rPr lang="pt-PT" sz="2000" dirty="0"/>
              <a:t>:</a:t>
            </a:r>
          </a:p>
          <a:p>
            <a:pPr marL="342900" lvl="1" indent="-342900" algn="just">
              <a:buFont typeface="Wingdings" pitchFamily="2" charset="2"/>
              <a:buChar char="Ø"/>
            </a:pPr>
            <a:endParaRPr lang="en-GB" sz="2000" dirty="0"/>
          </a:p>
          <a:p>
            <a:pPr marL="342900" lvl="1" indent="-342900" algn="just">
              <a:buFont typeface="Arial" panose="020B0604020202020204" pitchFamily="34" charset="0"/>
              <a:buChar char="•"/>
            </a:pPr>
            <a:r>
              <a:rPr lang="pt-PT" sz="2000" b="1" dirty="0"/>
              <a:t>prática generalizada </a:t>
            </a:r>
            <a:r>
              <a:rPr lang="pt-PT" sz="2000" dirty="0"/>
              <a:t>entre Estados</a:t>
            </a:r>
          </a:p>
          <a:p>
            <a:pPr marL="342900" lvl="1" indent="-342900" algn="just">
              <a:buFont typeface="Arial" panose="020B0604020202020204" pitchFamily="34" charset="0"/>
              <a:buChar char="•"/>
            </a:pPr>
            <a:endParaRPr lang="en-GB" sz="2000" dirty="0"/>
          </a:p>
          <a:p>
            <a:pPr marL="342900" lvl="1" indent="-342900" algn="just">
              <a:buFont typeface="Arial" panose="020B0604020202020204" pitchFamily="34" charset="0"/>
              <a:buChar char="•"/>
            </a:pPr>
            <a:r>
              <a:rPr lang="pt-PT" sz="2000" dirty="0"/>
              <a:t>a experiência dos Estados é de que os </a:t>
            </a:r>
            <a:r>
              <a:rPr lang="pt-PT" sz="2000" b="1" dirty="0"/>
              <a:t>fornecedores de serviços de</a:t>
            </a:r>
            <a:r>
              <a:rPr lang="pt-PT" sz="2000" dirty="0"/>
              <a:t> </a:t>
            </a:r>
            <a:r>
              <a:rPr lang="pt-PT" sz="2000" b="1" dirty="0"/>
              <a:t>Internet respondem positivamente</a:t>
            </a:r>
            <a:r>
              <a:rPr lang="pt-PT" sz="2000" dirty="0"/>
              <a:t> (os fornecedores dos EUA divulgam dados sobre subscritores e dados de tráfego) dependendo do cumprimento de determinadas condições, incluindo a “legalidade” do pedido</a:t>
            </a:r>
          </a:p>
          <a:p>
            <a:pPr marL="342900" lvl="1" indent="-342900" algn="just">
              <a:buFont typeface="Arial" panose="020B0604020202020204" pitchFamily="34" charset="0"/>
              <a:buChar char="•"/>
            </a:pPr>
            <a:endParaRPr lang="en-GB" sz="2200" dirty="0"/>
          </a:p>
        </p:txBody>
      </p:sp>
      <p:sp>
        <p:nvSpPr>
          <p:cNvPr id="12" name="TextBox 11">
            <a:extLst>
              <a:ext uri="{FF2B5EF4-FFF2-40B4-BE49-F238E27FC236}">
                <a16:creationId xmlns:a16="http://schemas.microsoft.com/office/drawing/2014/main" id="{89D5A201-F458-4F49-ABC8-E34AFF238B91}"/>
              </a:ext>
            </a:extLst>
          </p:cNvPr>
          <p:cNvSpPr txBox="1"/>
          <p:nvPr/>
        </p:nvSpPr>
        <p:spPr>
          <a:xfrm>
            <a:off x="4846185" y="1171159"/>
            <a:ext cx="4044099" cy="2893100"/>
          </a:xfrm>
          <a:prstGeom prst="rect">
            <a:avLst/>
          </a:prstGeom>
          <a:noFill/>
        </p:spPr>
        <p:txBody>
          <a:bodyPr wrap="square">
            <a:spAutoFit/>
          </a:bodyPr>
          <a:lstStyle/>
          <a:p>
            <a:pPr marL="342900" lvl="1" indent="-342900" algn="just">
              <a:buFont typeface="Arial" panose="020B0604020202020204" pitchFamily="34" charset="0"/>
              <a:buChar char="•"/>
            </a:pPr>
            <a:r>
              <a:rPr lang="pt-PT" sz="2000" b="1" dirty="0"/>
              <a:t>alguns fornecedores de serviços de Internet dispõem de procedimentos</a:t>
            </a:r>
            <a:r>
              <a:rPr lang="pt-PT" sz="2000" dirty="0"/>
              <a:t> implementados para dar resposta a pedidos de emergência, mas, por vezes, essa informação não pode ser utilizada como elemento de prova</a:t>
            </a:r>
            <a:r>
              <a:rPr lang="pt-PT" sz="2200" dirty="0"/>
              <a:t>.</a:t>
            </a:r>
          </a:p>
        </p:txBody>
      </p:sp>
      <p:pic>
        <p:nvPicPr>
          <p:cNvPr id="7170" name="Picture 2" descr="Baghdad Telecom, Internet Service Provider in Iraq, Iraqi ISP">
            <a:hlinkClick r:id="rId4"/>
            <a:extLst>
              <a:ext uri="{FF2B5EF4-FFF2-40B4-BE49-F238E27FC236}">
                <a16:creationId xmlns:a16="http://schemas.microsoft.com/office/drawing/2014/main" id="{A75A804F-6F56-4D5A-BCCD-AE94F3EF0D6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62748" y="4433531"/>
            <a:ext cx="3314700" cy="1381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39924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36</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36</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t>Recomendações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572000" cy="5847755"/>
          </a:xfrm>
          <a:prstGeom prst="rect">
            <a:avLst/>
          </a:prstGeom>
        </p:spPr>
        <p:txBody>
          <a:bodyPr>
            <a:spAutoFit/>
          </a:bodyPr>
          <a:lstStyle/>
          <a:p>
            <a:pPr marL="342900" lvl="1" indent="-342900">
              <a:buFont typeface="Wingdings" pitchFamily="2" charset="2"/>
              <a:buChar char="Ø"/>
            </a:pPr>
            <a:r>
              <a:rPr lang="pt-PT" sz="2000" b="1" dirty="0"/>
              <a:t>Importantes a nível nacional</a:t>
            </a:r>
            <a:r>
              <a:rPr lang="pt-PT" sz="2000" dirty="0"/>
              <a:t>:</a:t>
            </a:r>
          </a:p>
          <a:p>
            <a:pPr marL="342900" lvl="1" indent="-342900">
              <a:buFont typeface="Wingdings" pitchFamily="2" charset="2"/>
              <a:buChar char="Ø"/>
            </a:pPr>
            <a:endParaRPr lang="en-GB" sz="2000" dirty="0"/>
          </a:p>
          <a:p>
            <a:pPr marL="342900" lvl="1" indent="-342900">
              <a:buFont typeface="Arial" panose="020B0604020202020204" pitchFamily="34" charset="0"/>
              <a:buChar char="•"/>
            </a:pPr>
            <a:r>
              <a:rPr lang="pt-PT" sz="2000" b="1" dirty="0"/>
              <a:t>implementação plena da Convenção de Budapeste</a:t>
            </a:r>
          </a:p>
          <a:p>
            <a:pPr marL="342900" lvl="1" indent="-342900" algn="just">
              <a:buFont typeface="Arial" panose="020B0604020202020204" pitchFamily="34" charset="0"/>
              <a:buChar char="•"/>
            </a:pPr>
            <a:r>
              <a:rPr lang="pt-PT" sz="2000" b="1" dirty="0">
                <a:latin typeface="Arial" panose="020B0604020202020204" pitchFamily="34" charset="0"/>
              </a:rPr>
              <a:t>manutenção de estatísticas</a:t>
            </a:r>
            <a:r>
              <a:rPr lang="pt-PT" sz="2000" dirty="0">
                <a:latin typeface="Arial" panose="020B0604020202020204" pitchFamily="34" charset="0"/>
              </a:rPr>
              <a:t> ou estabelecimento de outros mecanismos para controlar a eficácia da assistência jurídica mútua</a:t>
            </a:r>
          </a:p>
          <a:p>
            <a:pPr marL="342900" lvl="1" indent="-342900" algn="just">
              <a:buFont typeface="Arial" panose="020B0604020202020204" pitchFamily="34" charset="0"/>
              <a:buChar char="•"/>
            </a:pPr>
            <a:r>
              <a:rPr lang="pt-PT" sz="2000" b="1" dirty="0"/>
              <a:t>alocação de funcionários com mais competências tecnológicas</a:t>
            </a:r>
            <a:r>
              <a:rPr lang="pt-PT" sz="2000" dirty="0"/>
              <a:t> para a assistência jurídica mútua não apenas a nível central, mas também a nível das instituições responsáveis pela execução dos pedidos</a:t>
            </a:r>
          </a:p>
          <a:p>
            <a:pPr marL="342900" lvl="1" indent="-342900" algn="just">
              <a:buFont typeface="Arial" panose="020B0604020202020204" pitchFamily="34" charset="0"/>
              <a:buChar char="•"/>
            </a:pPr>
            <a:r>
              <a:rPr lang="pt-PT" sz="2000" dirty="0">
                <a:latin typeface="Arial" panose="020B0604020202020204" pitchFamily="34" charset="0"/>
              </a:rPr>
              <a:t>melhor formação para reforçar a assistência jurídica mútua</a:t>
            </a:r>
          </a:p>
        </p:txBody>
      </p:sp>
      <p:sp>
        <p:nvSpPr>
          <p:cNvPr id="16" name="TextBox 15">
            <a:extLst>
              <a:ext uri="{FF2B5EF4-FFF2-40B4-BE49-F238E27FC236}">
                <a16:creationId xmlns:a16="http://schemas.microsoft.com/office/drawing/2014/main" id="{E6C59546-15D6-4230-B91A-9A42D8A8443D}"/>
              </a:ext>
            </a:extLst>
          </p:cNvPr>
          <p:cNvSpPr txBox="1"/>
          <p:nvPr/>
        </p:nvSpPr>
        <p:spPr>
          <a:xfrm>
            <a:off x="4984422" y="1103184"/>
            <a:ext cx="4038034" cy="5355312"/>
          </a:xfrm>
          <a:prstGeom prst="rect">
            <a:avLst/>
          </a:prstGeom>
          <a:noFill/>
        </p:spPr>
        <p:txBody>
          <a:bodyPr wrap="square">
            <a:spAutoFit/>
          </a:bodyPr>
          <a:lstStyle/>
          <a:p>
            <a:pPr marL="285750" indent="-285750" algn="just">
              <a:buFont typeface="Arial" panose="020B0604020202020204" pitchFamily="34" charset="0"/>
              <a:buChar char="•"/>
            </a:pPr>
            <a:r>
              <a:rPr lang="pt-PT" sz="2000" b="1" dirty="0"/>
              <a:t>reforço do papel dos pontos de contacto 24/7</a:t>
            </a:r>
            <a:r>
              <a:rPr lang="pt-PT" sz="2000" dirty="0"/>
              <a:t>, em conformidade com o artigo 35.º da Convenção de Budapeste</a:t>
            </a:r>
          </a:p>
          <a:p>
            <a:pPr marL="285750" indent="-285750" algn="just">
              <a:buFont typeface="Arial" panose="020B0604020202020204" pitchFamily="34" charset="0"/>
              <a:buChar char="•"/>
            </a:pPr>
            <a:r>
              <a:rPr lang="pt-PT" sz="2000" b="1" dirty="0">
                <a:latin typeface="Arial" panose="020B0604020202020204" pitchFamily="34" charset="0"/>
              </a:rPr>
              <a:t>simplificação dos procedimentos e redução do número de medidas </a:t>
            </a:r>
            <a:r>
              <a:rPr lang="pt-PT" sz="2000" dirty="0">
                <a:latin typeface="Arial" panose="020B0604020202020204" pitchFamily="34" charset="0"/>
              </a:rPr>
              <a:t>necessárias para os pedidos de assistência mútua a nível nacional</a:t>
            </a:r>
          </a:p>
          <a:p>
            <a:pPr marL="285750" indent="-285750" algn="just">
              <a:buFont typeface="Arial" panose="020B0604020202020204" pitchFamily="34" charset="0"/>
              <a:buChar char="•"/>
            </a:pPr>
            <a:r>
              <a:rPr lang="pt-PT" sz="2000" b="1" dirty="0">
                <a:latin typeface="Arial" panose="020B0604020202020204" pitchFamily="34" charset="0"/>
              </a:rPr>
              <a:t>estabelecimento de procedimentos de emergência</a:t>
            </a:r>
            <a:r>
              <a:rPr lang="pt-PT" sz="2000" dirty="0">
                <a:latin typeface="Arial" panose="020B0604020202020204" pitchFamily="34" charset="0"/>
              </a:rPr>
              <a:t> para pedidos relacionados com riscos de vida e circunstâncias prementes semelhantes</a:t>
            </a:r>
            <a:endParaRPr lang="en-GB" sz="2000" dirty="0">
              <a:effectLst/>
              <a:latin typeface="Arial" panose="020B0604020202020204" pitchFamily="34" charset="0"/>
            </a:endParaRPr>
          </a:p>
          <a:p>
            <a:pPr marL="285750" indent="-285750" algn="just">
              <a:buFont typeface="Arial" panose="020B0604020202020204" pitchFamily="34" charset="0"/>
              <a:buChar char="•"/>
            </a:pPr>
            <a:endParaRPr lang="en-GB" sz="2200" dirty="0"/>
          </a:p>
        </p:txBody>
      </p:sp>
    </p:spTree>
    <p:extLst>
      <p:ext uri="{BB962C8B-B14F-4D97-AF65-F5344CB8AC3E}">
        <p14:creationId xmlns:p14="http://schemas.microsoft.com/office/powerpoint/2010/main" val="113496101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37</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37</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t>Recomendações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14777"/>
            <a:ext cx="4572000" cy="5847755"/>
          </a:xfrm>
          <a:prstGeom prst="rect">
            <a:avLst/>
          </a:prstGeom>
        </p:spPr>
        <p:txBody>
          <a:bodyPr>
            <a:spAutoFit/>
          </a:bodyPr>
          <a:lstStyle/>
          <a:p>
            <a:pPr marL="342900" lvl="1" indent="-342900">
              <a:buFont typeface="Wingdings" pitchFamily="2" charset="2"/>
              <a:buChar char="Ø"/>
            </a:pPr>
            <a:r>
              <a:rPr lang="pt-PT" sz="2200" b="1" dirty="0"/>
              <a:t>Importantes a nível nacional</a:t>
            </a:r>
            <a:r>
              <a:rPr lang="pt-PT" sz="2200" dirty="0"/>
              <a:t>:</a:t>
            </a:r>
          </a:p>
          <a:p>
            <a:pPr marL="342900" lvl="1" indent="-342900">
              <a:buFont typeface="Wingdings" pitchFamily="2" charset="2"/>
              <a:buChar char="Ø"/>
            </a:pPr>
            <a:endParaRPr lang="en-GB" sz="2200" dirty="0"/>
          </a:p>
          <a:p>
            <a:pPr marL="342900" lvl="1" indent="-342900" algn="just">
              <a:buFont typeface="Arial" panose="020B0604020202020204" pitchFamily="34" charset="0"/>
              <a:buChar char="•"/>
            </a:pPr>
            <a:r>
              <a:rPr lang="pt-PT" sz="2200" b="1" dirty="0">
                <a:latin typeface="Arial" panose="020B0604020202020204" pitchFamily="34" charset="0"/>
              </a:rPr>
              <a:t>utilização da transmissão eletrónica de pedidos</a:t>
            </a:r>
            <a:r>
              <a:rPr lang="pt-PT" sz="2200" dirty="0">
                <a:latin typeface="Arial" panose="020B0604020202020204" pitchFamily="34" charset="0"/>
              </a:rPr>
              <a:t> em conformidade com o artigo 25.º, n.º 3, da Convenção de Budapeste relativo a meios expeditos de comunicação</a:t>
            </a:r>
          </a:p>
          <a:p>
            <a:pPr marL="342900" lvl="1" indent="-342900" algn="just">
              <a:buFont typeface="Arial" panose="020B0604020202020204" pitchFamily="34" charset="0"/>
              <a:buChar char="•"/>
            </a:pPr>
            <a:r>
              <a:rPr lang="pt-PT" sz="2200" dirty="0">
                <a:latin typeface="Arial" panose="020B0604020202020204" pitchFamily="34" charset="0"/>
              </a:rPr>
              <a:t>recorda-se às Partes que devem </a:t>
            </a:r>
            <a:r>
              <a:rPr lang="pt-PT" sz="2200" b="1" dirty="0">
                <a:latin typeface="Arial" panose="020B0604020202020204" pitchFamily="34" charset="0"/>
              </a:rPr>
              <a:t>aplicar a norma da dupla criminalidade de uma forma flexível</a:t>
            </a:r>
            <a:r>
              <a:rPr lang="pt-PT" sz="2200" dirty="0">
                <a:latin typeface="Arial" panose="020B0604020202020204" pitchFamily="34" charset="0"/>
              </a:rPr>
              <a:t> que facilite a concessão de assistência</a:t>
            </a:r>
          </a:p>
          <a:p>
            <a:pPr marL="342900" lvl="1" indent="-342900" algn="just">
              <a:buFont typeface="Arial" panose="020B0604020202020204" pitchFamily="34" charset="0"/>
              <a:buChar char="•"/>
            </a:pPr>
            <a:r>
              <a:rPr lang="pt-PT" sz="2200" b="1" dirty="0">
                <a:latin typeface="Arial" panose="020B0604020202020204" pitchFamily="34" charset="0"/>
              </a:rPr>
              <a:t>consulta das autoridades da Parte requerida antes do envio de pedidos</a:t>
            </a:r>
            <a:r>
              <a:rPr lang="pt-PT" sz="2200" dirty="0">
                <a:latin typeface="Arial" panose="020B0604020202020204" pitchFamily="34" charset="0"/>
              </a:rPr>
              <a:t>, quando necessário</a:t>
            </a:r>
          </a:p>
        </p:txBody>
      </p:sp>
      <p:sp>
        <p:nvSpPr>
          <p:cNvPr id="16" name="TextBox 15">
            <a:extLst>
              <a:ext uri="{FF2B5EF4-FFF2-40B4-BE49-F238E27FC236}">
                <a16:creationId xmlns:a16="http://schemas.microsoft.com/office/drawing/2014/main" id="{E6C59546-15D6-4230-B91A-9A42D8A8443D}"/>
              </a:ext>
            </a:extLst>
          </p:cNvPr>
          <p:cNvSpPr txBox="1"/>
          <p:nvPr/>
        </p:nvSpPr>
        <p:spPr>
          <a:xfrm>
            <a:off x="4984422" y="994200"/>
            <a:ext cx="4038034" cy="3477875"/>
          </a:xfrm>
          <a:prstGeom prst="rect">
            <a:avLst/>
          </a:prstGeom>
          <a:noFill/>
        </p:spPr>
        <p:txBody>
          <a:bodyPr wrap="square">
            <a:spAutoFit/>
          </a:bodyPr>
          <a:lstStyle/>
          <a:p>
            <a:pPr marL="285750" indent="-285750" algn="just">
              <a:buFont typeface="Arial" panose="020B0604020202020204" pitchFamily="34" charset="0"/>
              <a:buChar char="•"/>
            </a:pPr>
            <a:r>
              <a:rPr lang="pt-PT" sz="2200" b="1" dirty="0">
                <a:latin typeface="Arial" panose="020B0604020202020204" pitchFamily="34" charset="0"/>
              </a:rPr>
              <a:t>assegurar a transparência no que diz respeito aos requisitos aplicáveis aos pedidos de assistência mútua</a:t>
            </a:r>
            <a:r>
              <a:rPr lang="pt-PT" sz="2200" dirty="0">
                <a:latin typeface="Arial" panose="020B0604020202020204" pitchFamily="34" charset="0"/>
              </a:rPr>
              <a:t> e aos motivos de recusa, incluindo limiares para casos menores, nos sítios Web das autoridades centrais</a:t>
            </a:r>
          </a:p>
          <a:p>
            <a:pPr marL="285750" indent="-285750" algn="just">
              <a:buFont typeface="Arial" panose="020B0604020202020204" pitchFamily="34" charset="0"/>
              <a:buChar char="•"/>
            </a:pPr>
            <a:endParaRPr lang="en-GB" sz="2200" dirty="0">
              <a:effectLst/>
              <a:latin typeface="Arial" panose="020B0604020202020204" pitchFamily="34" charset="0"/>
            </a:endParaRPr>
          </a:p>
          <a:p>
            <a:pPr marL="285750" indent="-285750" algn="just">
              <a:buFont typeface="Arial" panose="020B0604020202020204" pitchFamily="34" charset="0"/>
              <a:buChar char="•"/>
            </a:pPr>
            <a:endParaRPr lang="en-GB" sz="2200" dirty="0"/>
          </a:p>
        </p:txBody>
      </p:sp>
      <p:pic>
        <p:nvPicPr>
          <p:cNvPr id="6" name="Picture 5" descr="A picture containing toy, colorful, food&#10;&#10;Description automatically generated">
            <a:extLst>
              <a:ext uri="{FF2B5EF4-FFF2-40B4-BE49-F238E27FC236}">
                <a16:creationId xmlns:a16="http://schemas.microsoft.com/office/drawing/2014/main" id="{EA5EFA8A-F0F6-4D59-91FF-02DB856D10DE}"/>
              </a:ext>
            </a:extLst>
          </p:cNvPr>
          <p:cNvPicPr>
            <a:picLocks noChangeAspect="1"/>
          </p:cNvPicPr>
          <p:nvPr/>
        </p:nvPicPr>
        <p:blipFill>
          <a:blip r:embed="rId4"/>
          <a:stretch>
            <a:fillRect/>
          </a:stretch>
        </p:blipFill>
        <p:spPr>
          <a:xfrm>
            <a:off x="5808051" y="4079662"/>
            <a:ext cx="2390775" cy="1905000"/>
          </a:xfrm>
          <a:prstGeom prst="rect">
            <a:avLst/>
          </a:prstGeom>
        </p:spPr>
      </p:pic>
    </p:spTree>
    <p:extLst>
      <p:ext uri="{BB962C8B-B14F-4D97-AF65-F5344CB8AC3E}">
        <p14:creationId xmlns:p14="http://schemas.microsoft.com/office/powerpoint/2010/main" val="157536977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38</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38</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t>Recomendações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799825"/>
            <a:ext cx="4572000" cy="5078313"/>
          </a:xfrm>
          <a:prstGeom prst="rect">
            <a:avLst/>
          </a:prstGeom>
        </p:spPr>
        <p:txBody>
          <a:bodyPr>
            <a:spAutoFit/>
          </a:bodyPr>
          <a:lstStyle/>
          <a:p>
            <a:pPr marL="342900" lvl="1" indent="-342900">
              <a:buFont typeface="Wingdings" pitchFamily="2" charset="2"/>
              <a:buChar char="Ø"/>
            </a:pPr>
            <a:r>
              <a:rPr lang="pt-PT" b="1" dirty="0"/>
              <a:t>Soluções proporcionadas por projetos de reforço das capacidades do Conselho da Europa</a:t>
            </a:r>
            <a:r>
              <a:rPr lang="pt-PT" dirty="0"/>
              <a:t>:</a:t>
            </a:r>
          </a:p>
          <a:p>
            <a:pPr marL="0" lvl="1"/>
            <a:endParaRPr lang="en-GB" dirty="0"/>
          </a:p>
          <a:p>
            <a:pPr marL="342900" lvl="1" indent="-342900" algn="just">
              <a:buFont typeface="Arial" panose="020B0604020202020204" pitchFamily="34" charset="0"/>
              <a:buChar char="•"/>
            </a:pPr>
            <a:r>
              <a:rPr lang="pt-PT" b="1" dirty="0"/>
              <a:t>modelos de pedidos normalizados</a:t>
            </a:r>
            <a:r>
              <a:rPr lang="pt-PT" dirty="0"/>
              <a:t> (Recomendação n.º 17 do relatório do TCY)</a:t>
            </a:r>
          </a:p>
          <a:p>
            <a:pPr marL="342900" lvl="1" indent="-342900" algn="just">
              <a:buFont typeface="Arial" panose="020B0604020202020204" pitchFamily="34" charset="0"/>
              <a:buChar char="•"/>
            </a:pPr>
            <a:r>
              <a:rPr lang="pt-PT" dirty="0"/>
              <a:t>a </a:t>
            </a:r>
            <a:r>
              <a:rPr lang="pt-PT" b="1" dirty="0"/>
              <a:t>previsibilidade dos conteúdos</a:t>
            </a:r>
            <a:r>
              <a:rPr lang="pt-PT" dirty="0"/>
              <a:t> promove a rapidez e a eficiência e, potencialmente, melhores traduções</a:t>
            </a:r>
          </a:p>
          <a:p>
            <a:pPr marL="342900" lvl="1" indent="-342900" algn="just">
              <a:buFont typeface="Arial" panose="020B0604020202020204" pitchFamily="34" charset="0"/>
              <a:buChar char="•"/>
            </a:pPr>
            <a:r>
              <a:rPr lang="pt-PT" b="1" dirty="0"/>
              <a:t>concebidas para serem utilizadas </a:t>
            </a:r>
            <a:r>
              <a:rPr lang="pt-PT" dirty="0"/>
              <a:t>para o contacto direto com os fornecedores de serviços de Internet</a:t>
            </a:r>
          </a:p>
          <a:p>
            <a:pPr marL="342900" lvl="1" indent="-342900" algn="just">
              <a:buFont typeface="Arial" panose="020B0604020202020204" pitchFamily="34" charset="0"/>
              <a:buChar char="•"/>
            </a:pPr>
            <a:r>
              <a:rPr lang="pt-PT" b="1" dirty="0"/>
              <a:t>modelos para</a:t>
            </a:r>
            <a:r>
              <a:rPr lang="pt-PT" dirty="0"/>
              <a:t> pedidos ao abrigo dos </a:t>
            </a:r>
            <a:r>
              <a:rPr lang="pt-PT" b="1" dirty="0"/>
              <a:t>artigos</a:t>
            </a:r>
            <a:r>
              <a:rPr lang="pt-PT" dirty="0"/>
              <a:t> 29.º e 31.º desenvolvidos no âmbito do </a:t>
            </a:r>
            <a:r>
              <a:rPr lang="pt-PT" b="1" dirty="0"/>
              <a:t>projeto </a:t>
            </a:r>
            <a:r>
              <a:rPr lang="pt-PT" b="1" dirty="0" err="1"/>
              <a:t>Cybercrime@EAPII</a:t>
            </a:r>
            <a:endParaRPr lang="pt-PT" b="1" dirty="0"/>
          </a:p>
          <a:p>
            <a:pPr marL="342900" lvl="1" indent="-342900" algn="just">
              <a:buFont typeface="Arial" panose="020B0604020202020204" pitchFamily="34" charset="0"/>
              <a:buChar char="•"/>
            </a:pPr>
            <a:r>
              <a:rPr lang="pt-PT" b="1" dirty="0"/>
              <a:t>utilização de outros recursos online disponibilizados pelo </a:t>
            </a:r>
            <a:r>
              <a:rPr lang="pt-PT" b="1" dirty="0" err="1"/>
              <a:t>CdE</a:t>
            </a:r>
            <a:endParaRPr lang="pt-PT" b="1" dirty="0"/>
          </a:p>
        </p:txBody>
      </p:sp>
      <p:sp>
        <p:nvSpPr>
          <p:cNvPr id="6" name="Rectangle 5">
            <a:extLst>
              <a:ext uri="{FF2B5EF4-FFF2-40B4-BE49-F238E27FC236}">
                <a16:creationId xmlns:a16="http://schemas.microsoft.com/office/drawing/2014/main" id="{6A1DCD6A-2874-A04E-841E-9617461F4D9B}"/>
              </a:ext>
            </a:extLst>
          </p:cNvPr>
          <p:cNvSpPr/>
          <p:nvPr/>
        </p:nvSpPr>
        <p:spPr>
          <a:xfrm>
            <a:off x="4749044" y="952123"/>
            <a:ext cx="4162967" cy="3170099"/>
          </a:xfrm>
          <a:prstGeom prst="rect">
            <a:avLst/>
          </a:prstGeom>
        </p:spPr>
        <p:txBody>
          <a:bodyPr wrap="square">
            <a:spAutoFit/>
          </a:bodyPr>
          <a:lstStyle/>
          <a:p>
            <a:pPr marL="342900" lvl="1" indent="-342900" algn="just">
              <a:buFont typeface="Arial" panose="020B0604020202020204" pitchFamily="34" charset="0"/>
              <a:buChar char="•"/>
            </a:pPr>
            <a:r>
              <a:rPr lang="pt-PT" sz="2000" b="1" dirty="0"/>
              <a:t>reforço do papel dos</a:t>
            </a:r>
            <a:r>
              <a:rPr lang="pt-PT" sz="2000" dirty="0"/>
              <a:t> pontos de contacto </a:t>
            </a:r>
            <a:r>
              <a:rPr lang="pt-PT" sz="2000" b="1" dirty="0"/>
              <a:t>24/7</a:t>
            </a:r>
            <a:r>
              <a:rPr lang="pt-PT" sz="2000" dirty="0"/>
              <a:t>, em conformidade com o artigo 35.º da Convenção sobre o Cibercrime</a:t>
            </a:r>
          </a:p>
          <a:p>
            <a:pPr marL="342900" lvl="1" indent="-342900" algn="just">
              <a:buFont typeface="Arial" panose="020B0604020202020204" pitchFamily="34" charset="0"/>
              <a:buChar char="•"/>
            </a:pPr>
            <a:r>
              <a:rPr lang="pt-PT" sz="2000" b="1" dirty="0"/>
              <a:t>modelos do Conselho da Europa</a:t>
            </a:r>
            <a:r>
              <a:rPr lang="pt-PT" sz="2000" dirty="0"/>
              <a:t> para diferentes recursos online da AJM do Conselho da Europa – outros instrumentos</a:t>
            </a:r>
          </a:p>
        </p:txBody>
      </p:sp>
      <p:pic>
        <p:nvPicPr>
          <p:cNvPr id="5" name="Picture 4" descr="A picture containing toy, colorful, food&#10;&#10;Description automatically generated">
            <a:extLst>
              <a:ext uri="{FF2B5EF4-FFF2-40B4-BE49-F238E27FC236}">
                <a16:creationId xmlns:a16="http://schemas.microsoft.com/office/drawing/2014/main" id="{7625FEC9-B931-4015-A1EA-907AF1E3AE32}"/>
              </a:ext>
            </a:extLst>
          </p:cNvPr>
          <p:cNvPicPr>
            <a:picLocks noChangeAspect="1"/>
          </p:cNvPicPr>
          <p:nvPr/>
        </p:nvPicPr>
        <p:blipFill>
          <a:blip r:embed="rId4"/>
          <a:stretch>
            <a:fillRect/>
          </a:stretch>
        </p:blipFill>
        <p:spPr>
          <a:xfrm>
            <a:off x="5808051" y="4079662"/>
            <a:ext cx="2390775" cy="1905000"/>
          </a:xfrm>
          <a:prstGeom prst="rect">
            <a:avLst/>
          </a:prstGeom>
        </p:spPr>
      </p:pic>
    </p:spTree>
    <p:extLst>
      <p:ext uri="{BB962C8B-B14F-4D97-AF65-F5344CB8AC3E}">
        <p14:creationId xmlns:p14="http://schemas.microsoft.com/office/powerpoint/2010/main" val="107985861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39</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39</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ea typeface="ＭＳ Ｐゴシック" pitchFamily="34" charset="-128"/>
              </a:rPr>
              <a:t>Recomendações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4"/>
          <a:stretch>
            <a:fillRect/>
          </a:stretch>
        </p:blipFill>
        <p:spPr>
          <a:xfrm>
            <a:off x="7255380" y="941875"/>
            <a:ext cx="1767076" cy="1767076"/>
          </a:xfrm>
          <a:prstGeom prst="rect">
            <a:avLst/>
          </a:prstGeom>
        </p:spPr>
      </p:pic>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153891097"/>
              </p:ext>
            </p:extLst>
          </p:nvPr>
        </p:nvGraphicFramePr>
        <p:xfrm>
          <a:off x="177501" y="2346187"/>
          <a:ext cx="7166858"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9685163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solidFill>
                  <a:schemeClr val="bg1"/>
                </a:solidFill>
              </a:rPr>
              <a:t>Curso Judiciário Especializado sobre </a:t>
            </a:r>
          </a:p>
          <a:p>
            <a:pPr algn="r"/>
            <a:r>
              <a:rPr lang="pt-PT" sz="3200" b="1">
                <a:solidFill>
                  <a:schemeClr val="bg1"/>
                </a:solidFill>
              </a:rPr>
              <a:t>Cooperação Internacional</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889627"/>
            <a:ext cx="8525021" cy="1668149"/>
          </a:xfrm>
          <a:prstGeom prst="rect">
            <a:avLst/>
          </a:prstGeom>
        </p:spPr>
        <p:txBody>
          <a:bodyPr wrap="square">
            <a:spAutoFit/>
          </a:bodyPr>
          <a:lstStyle/>
          <a:p>
            <a:pPr algn="ctr" eaLnBrk="1" hangingPunct="1">
              <a:lnSpc>
                <a:spcPct val="80000"/>
              </a:lnSpc>
            </a:pPr>
            <a:r>
              <a:rPr lang="pt-PT" sz="3200" b="1">
                <a:ea typeface="ＭＳ Ｐゴシック" charset="0"/>
                <a:cs typeface="ＭＳ Ｐゴシック" charset="0"/>
              </a:rPr>
              <a:t>Parte 1</a:t>
            </a:r>
          </a:p>
          <a:p>
            <a:pPr algn="ctr">
              <a:lnSpc>
                <a:spcPct val="80000"/>
              </a:lnSpc>
            </a:pPr>
            <a:br>
              <a:rPr lang="pt-PT" sz="3200" b="1">
                <a:ea typeface="ＭＳ Ｐゴシック" charset="0"/>
                <a:cs typeface="ＭＳ Ｐゴシック" charset="0"/>
              </a:rPr>
            </a:br>
            <a:r>
              <a:rPr lang="pt-PT" sz="3200" b="1"/>
              <a:t>Instrumentos de cooperação internacional, normas e canais de comunicação</a:t>
            </a:r>
          </a:p>
        </p:txBody>
      </p:sp>
    </p:spTree>
    <p:extLst>
      <p:ext uri="{BB962C8B-B14F-4D97-AF65-F5344CB8AC3E}">
        <p14:creationId xmlns:p14="http://schemas.microsoft.com/office/powerpoint/2010/main" val="27455300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40</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40</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t>Instrumentos de apoio existentes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sp>
        <p:nvSpPr>
          <p:cNvPr id="11" name="Rectangle 3" descr="Rectangle: Click to edit Master text styles&#10;Second level&#10;Third level&#10;Fourth level&#10;Fifth level">
            <a:extLst>
              <a:ext uri="{FF2B5EF4-FFF2-40B4-BE49-F238E27FC236}">
                <a16:creationId xmlns:a16="http://schemas.microsoft.com/office/drawing/2014/main" id="{C393376C-29DC-8240-950F-859FA46816B0}"/>
              </a:ext>
            </a:extLst>
          </p:cNvPr>
          <p:cNvSpPr txBox="1">
            <a:spLocks noChangeArrowheads="1"/>
          </p:cNvSpPr>
          <p:nvPr/>
        </p:nvSpPr>
        <p:spPr>
          <a:xfrm>
            <a:off x="654148" y="1680722"/>
            <a:ext cx="8229600" cy="3978275"/>
          </a:xfrm>
          <a:prstGeom prst="rect">
            <a:avLst/>
          </a:prstGeom>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pt-PT" sz="2400"/>
              <a:t>Ação do Conselho da Europa contra o Cibercrime:</a:t>
            </a:r>
          </a:p>
          <a:p>
            <a:pPr marL="0" indent="0" algn="ctr">
              <a:buFont typeface="Arial" pitchFamily="34" charset="0"/>
              <a:buNone/>
            </a:pPr>
            <a:r>
              <a:rPr lang="pt-PT" sz="2400">
                <a:hlinkClick r:id="rId4"/>
              </a:rPr>
              <a:t>https://www.coe.int/en/web/cybercrime/home</a:t>
            </a:r>
          </a:p>
          <a:p>
            <a:pPr algn="ctr"/>
            <a:r>
              <a:rPr lang="pt-PT" sz="2400"/>
              <a:t>Convenção sobre o Cibercrime (STE: 185):</a:t>
            </a:r>
          </a:p>
          <a:p>
            <a:pPr marL="0" indent="0" algn="ctr">
              <a:buFont typeface="Arial" pitchFamily="34" charset="0"/>
              <a:buNone/>
            </a:pPr>
            <a:r>
              <a:rPr lang="pt-PT" sz="2400">
                <a:hlinkClick r:id="rId5"/>
              </a:rPr>
              <a:t>https://rm.coe.int/CoERMPublicCommonSearchServices/DisplayDCTMContent?documentId=09000016802fa428</a:t>
            </a:r>
          </a:p>
          <a:p>
            <a:pPr algn="ctr"/>
            <a:endParaRPr lang="en-GB" sz="2400"/>
          </a:p>
          <a:p>
            <a:pPr algn="ctr"/>
            <a:endParaRPr lang="en-GB" sz="2400" b="1" dirty="0">
              <a:ea typeface="ＭＳ Ｐゴシック" pitchFamily="34" charset="-128"/>
            </a:endParaRPr>
          </a:p>
        </p:txBody>
      </p:sp>
      <p:pic>
        <p:nvPicPr>
          <p:cNvPr id="12" name="Picture 2" descr="C:\Users\B.Stam\Desktop\Logo3rd_270 test.jpg">
            <a:extLst>
              <a:ext uri="{FF2B5EF4-FFF2-40B4-BE49-F238E27FC236}">
                <a16:creationId xmlns:a16="http://schemas.microsoft.com/office/drawing/2014/main" id="{4EC42735-75D3-884A-81EB-FC07A955910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24548" y="4171293"/>
            <a:ext cx="2552700" cy="1685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81320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41</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41</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t>Instrumentos de apoio existentes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sp>
        <p:nvSpPr>
          <p:cNvPr id="20" name="Rectangle 3" descr="Rectangle: Click to edit Master text styles&#10;Second level&#10;Third level&#10;Fourth level&#10;Fifth level">
            <a:extLst>
              <a:ext uri="{FF2B5EF4-FFF2-40B4-BE49-F238E27FC236}">
                <a16:creationId xmlns:a16="http://schemas.microsoft.com/office/drawing/2014/main" id="{6C884FA0-FA90-7F4B-8F77-692F709A6ED1}"/>
              </a:ext>
            </a:extLst>
          </p:cNvPr>
          <p:cNvSpPr txBox="1">
            <a:spLocks noChangeArrowheads="1"/>
          </p:cNvSpPr>
          <p:nvPr/>
        </p:nvSpPr>
        <p:spPr>
          <a:xfrm>
            <a:off x="457200" y="1450799"/>
            <a:ext cx="8229600" cy="3978275"/>
          </a:xfrm>
          <a:prstGeom prst="rect">
            <a:avLst/>
          </a:prstGeom>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pt-PT" sz="2400"/>
              <a:t>Recursos:</a:t>
            </a:r>
          </a:p>
          <a:p>
            <a:pPr marL="0" indent="0" algn="ctr">
              <a:buFont typeface="Arial" pitchFamily="34" charset="0"/>
              <a:buNone/>
            </a:pPr>
            <a:r>
              <a:rPr lang="pt-PT" sz="2400">
                <a:hlinkClick r:id="rId4"/>
              </a:rPr>
              <a:t>https://www.coe.int/en/web/cybercrime/resources</a:t>
            </a:r>
          </a:p>
          <a:p>
            <a:pPr algn="ctr"/>
            <a:r>
              <a:rPr lang="pt-PT" sz="2400"/>
              <a:t>Relatórios:</a:t>
            </a:r>
          </a:p>
          <a:p>
            <a:pPr marL="0" indent="0" algn="ctr">
              <a:buFont typeface="Arial" pitchFamily="34" charset="0"/>
              <a:buNone/>
            </a:pPr>
            <a:r>
              <a:rPr lang="pt-PT" sz="2400">
                <a:hlinkClick r:id="rId5"/>
              </a:rPr>
              <a:t>http://www.coe.int/en/web/cybercrime/all-reports</a:t>
            </a:r>
          </a:p>
          <a:p>
            <a:pPr algn="ctr"/>
            <a:r>
              <a:rPr lang="pt-PT" sz="2400"/>
              <a:t>Prevenção:</a:t>
            </a:r>
          </a:p>
          <a:p>
            <a:pPr marL="0" indent="0" algn="ctr">
              <a:buFont typeface="Arial" pitchFamily="34" charset="0"/>
              <a:buNone/>
            </a:pPr>
            <a:r>
              <a:rPr lang="pt-PT" sz="2400">
                <a:hlinkClick r:id="rId6"/>
              </a:rPr>
              <a:t>http://www.coe.int/en/web/cybercrime/preventing-cybercrime</a:t>
            </a:r>
          </a:p>
          <a:p>
            <a:pPr algn="ctr"/>
            <a:endParaRPr lang="en-GB" sz="2400"/>
          </a:p>
          <a:p>
            <a:pPr algn="ctr"/>
            <a:endParaRPr lang="en-GB" sz="2400"/>
          </a:p>
          <a:p>
            <a:pPr algn="ctr"/>
            <a:endParaRPr lang="en-GB" sz="2400"/>
          </a:p>
          <a:p>
            <a:pPr algn="ctr"/>
            <a:endParaRPr lang="en-GB" sz="2400" b="1" dirty="0">
              <a:ea typeface="ＭＳ Ｐゴシック" pitchFamily="34" charset="-128"/>
            </a:endParaRPr>
          </a:p>
        </p:txBody>
      </p:sp>
      <p:pic>
        <p:nvPicPr>
          <p:cNvPr id="21" name="Picture 2" descr="C:\Users\B.Stam\Desktop\Logo3rd_270 test.jpg">
            <a:extLst>
              <a:ext uri="{FF2B5EF4-FFF2-40B4-BE49-F238E27FC236}">
                <a16:creationId xmlns:a16="http://schemas.microsoft.com/office/drawing/2014/main" id="{53E864F4-EFA0-9048-8E49-0D10792E83D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27600" y="4310680"/>
            <a:ext cx="2552700" cy="1685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219966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42</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42</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t>Instrumentos de apoio existentes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sp>
        <p:nvSpPr>
          <p:cNvPr id="20" name="Rectangle 3" descr="Rectangle: Click to edit Master text styles&#10;Second level&#10;Third level&#10;Fourth level&#10;Fifth level">
            <a:extLst>
              <a:ext uri="{FF2B5EF4-FFF2-40B4-BE49-F238E27FC236}">
                <a16:creationId xmlns:a16="http://schemas.microsoft.com/office/drawing/2014/main" id="{6C884FA0-FA90-7F4B-8F77-692F709A6ED1}"/>
              </a:ext>
            </a:extLst>
          </p:cNvPr>
          <p:cNvSpPr txBox="1">
            <a:spLocks noChangeArrowheads="1"/>
          </p:cNvSpPr>
          <p:nvPr/>
        </p:nvSpPr>
        <p:spPr>
          <a:xfrm>
            <a:off x="457200" y="1450799"/>
            <a:ext cx="8229600" cy="3978275"/>
          </a:xfrm>
          <a:prstGeom prst="rect">
            <a:avLst/>
          </a:prstGeom>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pt-PT" sz="2400"/>
              <a:t>Legislações nacionais:</a:t>
            </a:r>
          </a:p>
          <a:p>
            <a:pPr marL="0" lvl="0" indent="0" algn="ctr">
              <a:buNone/>
            </a:pPr>
            <a:r>
              <a:rPr lang="pt-PT" sz="2400">
                <a:hlinkClick r:id="rId4"/>
              </a:rPr>
              <a:t>https://www.coe.int/en/web/cybercrime/country-profiles</a:t>
            </a:r>
          </a:p>
          <a:p>
            <a:pPr algn="ctr"/>
            <a:r>
              <a:rPr lang="pt-PT" sz="2400"/>
              <a:t>Pontos de contacto</a:t>
            </a:r>
          </a:p>
          <a:p>
            <a:pPr algn="ctr"/>
            <a:r>
              <a:rPr lang="pt-PT" sz="2400"/>
              <a:t>Proteção de crianças:</a:t>
            </a:r>
          </a:p>
          <a:p>
            <a:pPr algn="ctr"/>
            <a:r>
              <a:rPr lang="pt-PT" sz="2400">
                <a:hlinkClick r:id="rId5"/>
              </a:rPr>
              <a:t>https://www.coe.int/en/web/cybercrime/protecting-children</a:t>
            </a:r>
          </a:p>
          <a:p>
            <a:pPr algn="ctr"/>
            <a:endParaRPr lang="en-GB" sz="2400" dirty="0"/>
          </a:p>
          <a:p>
            <a:pPr algn="ctr"/>
            <a:endParaRPr lang="en-GB" sz="2400" b="1" dirty="0">
              <a:ea typeface="ＭＳ Ｐゴシック" pitchFamily="34" charset="-128"/>
            </a:endParaRPr>
          </a:p>
        </p:txBody>
      </p:sp>
      <p:pic>
        <p:nvPicPr>
          <p:cNvPr id="21" name="Picture 2" descr="C:\Users\B.Stam\Desktop\Logo3rd_270 test.jpg">
            <a:extLst>
              <a:ext uri="{FF2B5EF4-FFF2-40B4-BE49-F238E27FC236}">
                <a16:creationId xmlns:a16="http://schemas.microsoft.com/office/drawing/2014/main" id="{53E864F4-EFA0-9048-8E49-0D10792E83D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27600" y="4310680"/>
            <a:ext cx="2552700" cy="1685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996712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43</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43</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t>Instrumentos de apoio existentes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sp>
        <p:nvSpPr>
          <p:cNvPr id="12" name="Rectangle 3" descr="Rectangle: Click to edit Master text styles&#10;Second level&#10;Third level&#10;Fourth level&#10;Fifth level">
            <a:extLst>
              <a:ext uri="{FF2B5EF4-FFF2-40B4-BE49-F238E27FC236}">
                <a16:creationId xmlns:a16="http://schemas.microsoft.com/office/drawing/2014/main" id="{F73BB1C8-0DF9-9844-96A2-EB9A2EA36324}"/>
              </a:ext>
            </a:extLst>
          </p:cNvPr>
          <p:cNvSpPr txBox="1">
            <a:spLocks noChangeArrowheads="1"/>
          </p:cNvSpPr>
          <p:nvPr/>
        </p:nvSpPr>
        <p:spPr>
          <a:xfrm>
            <a:off x="457200" y="1314119"/>
            <a:ext cx="8229600" cy="3978275"/>
          </a:xfrm>
          <a:prstGeom prst="rect">
            <a:avLst/>
          </a:prstGeom>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pt-PT" sz="2400"/>
              <a:t>Cooperação internacional:</a:t>
            </a:r>
          </a:p>
          <a:p>
            <a:pPr marL="0" indent="0" algn="ctr">
              <a:buFont typeface="Arial" pitchFamily="34" charset="0"/>
              <a:buNone/>
            </a:pPr>
            <a:r>
              <a:rPr lang="pt-PT" sz="2400">
                <a:hlinkClick r:id="rId4"/>
              </a:rPr>
              <a:t>https://www.coe.int/en/web/cybercrime/international-cooperation</a:t>
            </a:r>
          </a:p>
          <a:p>
            <a:pPr algn="ctr"/>
            <a:r>
              <a:rPr lang="pt-PT" sz="2400"/>
              <a:t>Cooperação entre autoridades de aplicação da lei/fornecedores de serviços de Internet:</a:t>
            </a:r>
          </a:p>
          <a:p>
            <a:pPr marL="0" indent="0" algn="ctr">
              <a:buFont typeface="Arial" pitchFamily="34" charset="0"/>
              <a:buNone/>
            </a:pPr>
            <a:r>
              <a:rPr lang="pt-PT" sz="2400">
                <a:hlinkClick r:id="rId5"/>
              </a:rPr>
              <a:t>https://www.coe.int/en/web/cybercrime/lea-/-isp-cooperation</a:t>
            </a:r>
          </a:p>
          <a:p>
            <a:pPr marL="0" indent="0" algn="ctr">
              <a:buNone/>
            </a:pPr>
            <a:br>
              <a:rPr lang="pt-PT" sz="2400" b="1"/>
            </a:br>
            <a:endParaRPr lang="pt-PT" sz="2400" b="1"/>
          </a:p>
          <a:p>
            <a:pPr algn="ctr"/>
            <a:endParaRPr lang="en-GB" sz="2400" b="1" dirty="0">
              <a:ea typeface="ＭＳ Ｐゴシック" pitchFamily="34" charset="-128"/>
            </a:endParaRPr>
          </a:p>
        </p:txBody>
      </p:sp>
      <p:pic>
        <p:nvPicPr>
          <p:cNvPr id="16" name="Picture 2" descr="C:\Users\B.Stam\Desktop\Logo3rd_270 test.jpg">
            <a:extLst>
              <a:ext uri="{FF2B5EF4-FFF2-40B4-BE49-F238E27FC236}">
                <a16:creationId xmlns:a16="http://schemas.microsoft.com/office/drawing/2014/main" id="{7A451420-867F-934B-8F21-47E92BDFCA5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36565" y="4731473"/>
            <a:ext cx="2552700" cy="1685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460313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44</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44</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t>Instrumentos de apoio existentes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pic>
        <p:nvPicPr>
          <p:cNvPr id="19" name="Picture 2">
            <a:extLst>
              <a:ext uri="{FF2B5EF4-FFF2-40B4-BE49-F238E27FC236}">
                <a16:creationId xmlns:a16="http://schemas.microsoft.com/office/drawing/2014/main" id="{225457D2-20D5-F04C-8DB2-B3D625D970E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894204"/>
            <a:ext cx="9144000" cy="55853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9925164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45</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45</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t>Instrumentos de apoio existentes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pic>
        <p:nvPicPr>
          <p:cNvPr id="11" name="Picture 2" descr="C:\Users\B.Stam\Desktop\Centralops.jpg">
            <a:extLst>
              <a:ext uri="{FF2B5EF4-FFF2-40B4-BE49-F238E27FC236}">
                <a16:creationId xmlns:a16="http://schemas.microsoft.com/office/drawing/2014/main" id="{2FB11E50-A076-4F4F-A5D3-8BADFA982FE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5595" y="894205"/>
            <a:ext cx="7272809" cy="293819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3" descr="C:\Users\B.Stam\Desktop\Centralops2.jpg">
            <a:extLst>
              <a:ext uri="{FF2B5EF4-FFF2-40B4-BE49-F238E27FC236}">
                <a16:creationId xmlns:a16="http://schemas.microsoft.com/office/drawing/2014/main" id="{6EDDA247-AFCE-D543-97B1-B3647D96BC9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0570" y="3836481"/>
            <a:ext cx="7246348" cy="27167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956566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46</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46</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t>Instrumentos de apoio existentes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pic>
        <p:nvPicPr>
          <p:cNvPr id="16" name="Picture 3" descr="C:\Users\B.Stam\Desktop\24-7 list.jpg">
            <a:extLst>
              <a:ext uri="{FF2B5EF4-FFF2-40B4-BE49-F238E27FC236}">
                <a16:creationId xmlns:a16="http://schemas.microsoft.com/office/drawing/2014/main" id="{1584D515-910E-EE41-BF7D-BF6706E48FC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32779"/>
            <a:ext cx="9144000" cy="58697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886255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47</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47</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t>Recomendações e</a:t>
            </a:r>
          </a:p>
          <a:p>
            <a:pPr algn="r"/>
            <a:r>
              <a:rPr lang="pt-PT" sz="3200" b="1"/>
              <a:t>instrumentos de apoio existentes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11489286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48</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48</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pt-PT" sz="3200" b="1">
                <a:solidFill>
                  <a:schemeClr val="bg1"/>
                </a:solidFill>
              </a:rPr>
              <a:t>Assistência jurídica mútua </a:t>
            </a:r>
          </a:p>
          <a:p>
            <a:pPr marL="0" indent="0" algn="r">
              <a:buFont typeface="Arial" charset="0"/>
              <a:buNone/>
              <a:defRPr/>
            </a:pPr>
            <a:r>
              <a:rPr lang="pt-PT" sz="3200" b="1">
                <a:solidFill>
                  <a:schemeClr val="bg1"/>
                </a:solidFill>
              </a:rPr>
              <a:t>Procedimentos e práticas</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12235" y="2544918"/>
            <a:ext cx="8525021" cy="1372683"/>
          </a:xfrm>
          <a:prstGeom prst="rect">
            <a:avLst/>
          </a:prstGeom>
        </p:spPr>
        <p:txBody>
          <a:bodyPr wrap="square">
            <a:spAutoFit/>
          </a:bodyPr>
          <a:lstStyle/>
          <a:p>
            <a:pPr algn="ctr" eaLnBrk="1" hangingPunct="1">
              <a:lnSpc>
                <a:spcPct val="80000"/>
              </a:lnSpc>
            </a:pPr>
            <a:r>
              <a:rPr lang="pt-PT" sz="3200" b="1">
                <a:ea typeface="ＭＳ Ｐゴシック" charset="0"/>
                <a:cs typeface="ＭＳ Ｐゴシック" charset="0"/>
              </a:rPr>
              <a:t>Parte 4</a:t>
            </a:r>
          </a:p>
          <a:p>
            <a:pPr algn="ctr" eaLnBrk="1" hangingPunct="1">
              <a:lnSpc>
                <a:spcPct val="80000"/>
              </a:lnSpc>
            </a:pPr>
            <a:endParaRPr lang="en-GB" sz="3200" b="1" dirty="0">
              <a:ea typeface="ＭＳ Ｐゴシック" charset="0"/>
            </a:endParaRPr>
          </a:p>
          <a:p>
            <a:pPr algn="ctr"/>
            <a:r>
              <a:rPr lang="pt-PT" sz="3200" b="1"/>
              <a:t>Síntese</a:t>
            </a:r>
          </a:p>
        </p:txBody>
      </p:sp>
    </p:spTree>
    <p:extLst>
      <p:ext uri="{BB962C8B-B14F-4D97-AF65-F5344CB8AC3E}">
        <p14:creationId xmlns:p14="http://schemas.microsoft.com/office/powerpoint/2010/main" val="297593575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49</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49</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ea typeface="ＭＳ Ｐゴシック" pitchFamily="34" charset="-128"/>
              </a:rPr>
              <a:t>Síntese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4572000" y="950704"/>
            <a:ext cx="4572000" cy="5047536"/>
          </a:xfrm>
          <a:prstGeom prst="rect">
            <a:avLst/>
          </a:prstGeom>
        </p:spPr>
        <p:txBody>
          <a:bodyPr>
            <a:spAutoFit/>
          </a:bodyPr>
          <a:lstStyle/>
          <a:p>
            <a:pPr marL="285750" lvl="1" indent="-285750">
              <a:buFont typeface="Wingdings" pitchFamily="2" charset="2"/>
              <a:buChar char="Ø"/>
            </a:pPr>
            <a:r>
              <a:rPr lang="pt-PT" sz="1600" b="1" dirty="0"/>
              <a:t>Transmissão direta entre autoridades judiciárias</a:t>
            </a:r>
          </a:p>
          <a:p>
            <a:pPr marL="285750" lvl="1" indent="-285750">
              <a:buFont typeface="Wingdings" pitchFamily="2" charset="2"/>
              <a:buChar char="Ø"/>
            </a:pPr>
            <a:r>
              <a:rPr lang="pt-PT" sz="1600" b="1" dirty="0"/>
              <a:t>Transmissão entre autoridades centrais</a:t>
            </a:r>
          </a:p>
          <a:p>
            <a:pPr marL="342900" lvl="1" indent="-342900">
              <a:buFont typeface="Wingdings" pitchFamily="2" charset="2"/>
              <a:buChar char="Ø"/>
            </a:pPr>
            <a:r>
              <a:rPr lang="pt-PT" sz="1600" b="1" dirty="0"/>
              <a:t>Canais diplomáticos </a:t>
            </a:r>
          </a:p>
          <a:p>
            <a:pPr marL="342900" lvl="1" indent="-342900">
              <a:buFont typeface="Wingdings" pitchFamily="2" charset="2"/>
              <a:buChar char="Ø"/>
            </a:pPr>
            <a:r>
              <a:rPr lang="pt-PT" sz="1600" b="1" dirty="0"/>
              <a:t>Canal da Interpol </a:t>
            </a:r>
          </a:p>
          <a:p>
            <a:pPr marL="342900" lvl="1" indent="-342900">
              <a:buFont typeface="Wingdings" pitchFamily="2" charset="2"/>
              <a:buChar char="Ø"/>
            </a:pPr>
            <a:r>
              <a:rPr lang="pt-PT" sz="1600" b="1" dirty="0"/>
              <a:t>Comunicações expeditas </a:t>
            </a:r>
          </a:p>
          <a:p>
            <a:pPr marL="342900" lvl="1" indent="-342900">
              <a:buFont typeface="Wingdings" pitchFamily="2" charset="2"/>
              <a:buChar char="Ø"/>
            </a:pPr>
            <a:r>
              <a:rPr lang="pt-PT" sz="1600" b="1" dirty="0"/>
              <a:t>Canais que apoiam a AJM</a:t>
            </a:r>
          </a:p>
          <a:p>
            <a:pPr marL="285750" lvl="2" indent="-285750">
              <a:buFont typeface="Wingdings" pitchFamily="2" charset="2"/>
              <a:buChar char="Ø"/>
            </a:pPr>
            <a:r>
              <a:rPr lang="pt-PT" sz="1600" b="1" dirty="0"/>
              <a:t>Canais espontâneos de intercâmbio de informação que apoiam o intercâmbio das melhores práticas em matéria de cibercrime e a obtenção de provas sob a forma eletrónica</a:t>
            </a:r>
          </a:p>
          <a:p>
            <a:pPr marL="285750" lvl="2" indent="-285750">
              <a:buFont typeface="Wingdings" pitchFamily="2" charset="2"/>
              <a:buChar char="Ø"/>
            </a:pPr>
            <a:r>
              <a:rPr lang="pt-PT" sz="1600" b="1" dirty="0"/>
              <a:t>Forma do pedido</a:t>
            </a:r>
            <a:r>
              <a:rPr lang="pt-PT" sz="1600" dirty="0"/>
              <a:t>: </a:t>
            </a:r>
            <a:r>
              <a:rPr lang="pt-PT" sz="1600" b="1" dirty="0"/>
              <a:t>Teor do pedido</a:t>
            </a:r>
            <a:r>
              <a:rPr lang="pt-PT" sz="1600" dirty="0"/>
              <a:t>: </a:t>
            </a:r>
            <a:r>
              <a:rPr lang="pt-PT" sz="1600" b="1" dirty="0"/>
              <a:t>Aplicação do direito interno</a:t>
            </a:r>
          </a:p>
          <a:p>
            <a:pPr marL="285750" lvl="2" indent="-285750">
              <a:buFont typeface="Wingdings" pitchFamily="2" charset="2"/>
              <a:buChar char="Ø"/>
            </a:pPr>
            <a:r>
              <a:rPr lang="pt-PT" sz="1600" b="1" dirty="0"/>
              <a:t>Do lado requerente </a:t>
            </a:r>
          </a:p>
          <a:p>
            <a:pPr marL="285750" lvl="2" indent="-285750">
              <a:buFont typeface="Wingdings" pitchFamily="2" charset="2"/>
              <a:buChar char="Ø"/>
            </a:pPr>
            <a:r>
              <a:rPr lang="pt-PT" sz="1600" b="1" dirty="0"/>
              <a:t>Do lado requerido</a:t>
            </a:r>
          </a:p>
          <a:p>
            <a:pPr marL="285750" lvl="2" indent="-285750">
              <a:buFont typeface="Wingdings" pitchFamily="2" charset="2"/>
              <a:buChar char="Ø"/>
            </a:pPr>
            <a:r>
              <a:rPr lang="pt-PT" sz="1600" b="1" dirty="0"/>
              <a:t>Avaliação do T-CY</a:t>
            </a:r>
          </a:p>
          <a:p>
            <a:pPr marL="285750" lvl="2" indent="-285750">
              <a:buFont typeface="Wingdings" pitchFamily="2" charset="2"/>
              <a:buChar char="Ø"/>
            </a:pPr>
            <a:r>
              <a:rPr lang="pt-PT" sz="1600" b="1" dirty="0"/>
              <a:t>Soluções proporcionadas por projetos de reforço das capacidades do Conselho da Europ</a:t>
            </a:r>
            <a:r>
              <a:rPr lang="pt-PT" b="1" dirty="0"/>
              <a:t>a</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88901"/>
            <a:ext cx="4572000" cy="6463308"/>
          </a:xfrm>
          <a:prstGeom prst="rect">
            <a:avLst/>
          </a:prstGeom>
        </p:spPr>
        <p:txBody>
          <a:bodyPr>
            <a:spAutoFit/>
          </a:bodyPr>
          <a:lstStyle/>
          <a:p>
            <a:pPr marL="342900" indent="-342900">
              <a:buFont typeface="Wingdings" pitchFamily="2" charset="2"/>
              <a:buChar char="Ø"/>
            </a:pPr>
            <a:r>
              <a:rPr lang="pt-PT" b="1" dirty="0"/>
              <a:t>Nível básico da assistência jurídica mútua – Tratados</a:t>
            </a:r>
          </a:p>
          <a:p>
            <a:pPr marL="342900" indent="-342900">
              <a:buFont typeface="Wingdings" pitchFamily="2" charset="2"/>
              <a:buChar char="Ø"/>
            </a:pPr>
            <a:r>
              <a:rPr lang="pt-PT" b="1" dirty="0"/>
              <a:t>Tratados internacionais: Convenções</a:t>
            </a:r>
          </a:p>
          <a:p>
            <a:pPr marL="342900" indent="-342900">
              <a:buFont typeface="Wingdings" pitchFamily="2" charset="2"/>
              <a:buChar char="Ø"/>
            </a:pPr>
            <a:r>
              <a:rPr lang="pt-PT" b="1" dirty="0"/>
              <a:t>Convenção sobre o Cibercrime de 2001 (STE 185)</a:t>
            </a:r>
          </a:p>
          <a:p>
            <a:pPr marL="342900" indent="-342900">
              <a:buFont typeface="Wingdings" pitchFamily="2" charset="2"/>
              <a:buChar char="Ø"/>
            </a:pPr>
            <a:r>
              <a:rPr lang="pt-PT" b="1" dirty="0"/>
              <a:t>Normas sobre cooperação internacional em matéria de cibercrime e provas eletrónicas</a:t>
            </a:r>
          </a:p>
          <a:p>
            <a:pPr indent="-342900">
              <a:buFont typeface="Wingdings" pitchFamily="2" charset="2"/>
              <a:buChar char="Ø"/>
            </a:pPr>
            <a:r>
              <a:rPr lang="pt-PT" b="1" dirty="0"/>
              <a:t>Convenção do Conselho da Europa sobre o Cibercrime</a:t>
            </a:r>
          </a:p>
          <a:p>
            <a:pPr indent="-342900">
              <a:buFont typeface="Wingdings" pitchFamily="2" charset="2"/>
              <a:buChar char="Ø"/>
            </a:pPr>
            <a:r>
              <a:rPr lang="pt-PT" b="1" dirty="0"/>
              <a:t>FUTURAS normas sobre cooperação internacional em matéria de cibercrime e provas sob a forma eletrónica</a:t>
            </a:r>
          </a:p>
          <a:p>
            <a:pPr marL="342900" indent="-342900">
              <a:buFont typeface="Wingdings" pitchFamily="2" charset="2"/>
              <a:buChar char="Ø"/>
            </a:pPr>
            <a:r>
              <a:rPr lang="pt-PT" b="1" dirty="0"/>
              <a:t>Segundo Protocolo Adicional à Convenção do Conselho da Europa sobre o Cibercrime</a:t>
            </a:r>
          </a:p>
          <a:p>
            <a:pPr marL="342900" indent="-342900">
              <a:buFont typeface="Wingdings" pitchFamily="2" charset="2"/>
              <a:buChar char="Ø"/>
            </a:pPr>
            <a:r>
              <a:rPr lang="pt-PT" b="1" dirty="0"/>
              <a:t>Vantagens dos tratados bilaterais</a:t>
            </a:r>
          </a:p>
          <a:p>
            <a:pPr marL="0" lvl="1" indent="-342900">
              <a:buFont typeface="Wingdings" pitchFamily="2" charset="2"/>
              <a:buChar char="Ø"/>
            </a:pPr>
            <a:r>
              <a:rPr lang="pt-PT" b="1" dirty="0"/>
              <a:t>Canais de assistência jurídica mútua</a:t>
            </a:r>
          </a:p>
          <a:p>
            <a:pPr marL="342900" indent="-342900">
              <a:buFont typeface="Wingdings" pitchFamily="2" charset="2"/>
              <a:buChar char="Ø"/>
            </a:pPr>
            <a:endParaRPr lang="en-GB" b="1" dirty="0"/>
          </a:p>
          <a:p>
            <a:pPr marL="342900" indent="-342900">
              <a:buFont typeface="Wingdings" pitchFamily="2" charset="2"/>
              <a:buChar char="Ø"/>
            </a:pPr>
            <a:endParaRPr lang="en-GB" b="1" dirty="0"/>
          </a:p>
          <a:p>
            <a:pPr marL="342900" indent="-342900">
              <a:buFont typeface="Wingdings" pitchFamily="2" charset="2"/>
              <a:buChar char="Ø"/>
            </a:pPr>
            <a:endParaRPr lang="en-GB" b="1" dirty="0"/>
          </a:p>
          <a:p>
            <a:pPr marL="342900" indent="-342900">
              <a:buFont typeface="Wingdings" pitchFamily="2" charset="2"/>
              <a:buChar char="Ø"/>
            </a:pPr>
            <a:endParaRPr lang="en-GB" dirty="0"/>
          </a:p>
        </p:txBody>
      </p:sp>
    </p:spTree>
    <p:extLst>
      <p:ext uri="{BB962C8B-B14F-4D97-AF65-F5344CB8AC3E}">
        <p14:creationId xmlns:p14="http://schemas.microsoft.com/office/powerpoint/2010/main" val="7844271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ea typeface="ＭＳ Ｐゴシック" pitchFamily="34" charset="-128"/>
              </a:rPr>
              <a:t>Instrumentos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4572000" y="998724"/>
            <a:ext cx="4336330" cy="5632311"/>
          </a:xfrm>
          <a:prstGeom prst="rect">
            <a:avLst/>
          </a:prstGeom>
        </p:spPr>
        <p:txBody>
          <a:bodyPr wrap="square">
            <a:spAutoFit/>
          </a:bodyPr>
          <a:lstStyle/>
          <a:p>
            <a:pPr marL="342900" indent="-342900">
              <a:buFont typeface="Wingdings" pitchFamily="2" charset="2"/>
              <a:buChar char="ü"/>
            </a:pPr>
            <a:r>
              <a:rPr lang="pt-PT" sz="2000" b="1" dirty="0"/>
              <a:t>Vantagens dos tratados bilaterais</a:t>
            </a:r>
            <a:r>
              <a:rPr lang="pt-PT" sz="2000" dirty="0"/>
              <a:t>:</a:t>
            </a:r>
          </a:p>
          <a:p>
            <a:pPr marL="342900" indent="-342900">
              <a:buFont typeface="Arial" panose="020B0604020202020204" pitchFamily="34" charset="0"/>
              <a:buChar char="•"/>
            </a:pPr>
            <a:r>
              <a:rPr lang="pt-PT" sz="2000" dirty="0"/>
              <a:t>especificamente concebidos para dar resposta às necessidades das partes</a:t>
            </a:r>
          </a:p>
          <a:p>
            <a:pPr marL="342900" indent="-342900">
              <a:buFont typeface="Arial" panose="020B0604020202020204" pitchFamily="34" charset="0"/>
              <a:buChar char="•"/>
            </a:pPr>
            <a:r>
              <a:rPr lang="pt-PT" sz="2000" dirty="0"/>
              <a:t>promoção da confiança mútua</a:t>
            </a:r>
          </a:p>
          <a:p>
            <a:endParaRPr lang="en-GB" sz="2000" dirty="0"/>
          </a:p>
          <a:p>
            <a:pPr marL="342900" indent="-342900">
              <a:buFont typeface="Wingdings" pitchFamily="2" charset="2"/>
              <a:buChar char="§"/>
            </a:pPr>
            <a:r>
              <a:rPr lang="pt-PT" sz="2000" b="1" dirty="0"/>
              <a:t>Desvantagens</a:t>
            </a:r>
            <a:r>
              <a:rPr lang="pt-PT" sz="2000" dirty="0"/>
              <a:t>:</a:t>
            </a:r>
          </a:p>
          <a:p>
            <a:pPr marL="342900" indent="-342900">
              <a:buFont typeface="Arial" panose="020B0604020202020204" pitchFamily="34" charset="0"/>
              <a:buChar char="•"/>
            </a:pPr>
            <a:r>
              <a:rPr lang="pt-PT" sz="2000" dirty="0"/>
              <a:t>utilização intensiva de recursos para negociar e numa base contínua</a:t>
            </a:r>
          </a:p>
          <a:p>
            <a:endParaRPr lang="en-GB" sz="2000" dirty="0"/>
          </a:p>
          <a:p>
            <a:pPr marL="342900" indent="-342900">
              <a:buFont typeface="Wingdings" pitchFamily="2" charset="2"/>
              <a:buChar char="Ø"/>
            </a:pPr>
            <a:r>
              <a:rPr lang="pt-PT" sz="2000" b="1" dirty="0"/>
              <a:t>Necessidade de instrumentos multilaterais</a:t>
            </a:r>
            <a:r>
              <a:rPr lang="pt-PT" sz="2000" dirty="0"/>
              <a:t> (regionais e internacionais) que permitam aos Estados cooperar sem afetar os acordos bilaterais ou outros existentes</a:t>
            </a:r>
          </a:p>
        </p:txBody>
      </p:sp>
      <p:sp>
        <p:nvSpPr>
          <p:cNvPr id="7" name="Rectangle 6">
            <a:extLst>
              <a:ext uri="{FF2B5EF4-FFF2-40B4-BE49-F238E27FC236}">
                <a16:creationId xmlns:a16="http://schemas.microsoft.com/office/drawing/2014/main" id="{1CAE5D1B-C7CD-DD44-B0C3-576B01C85806}"/>
              </a:ext>
            </a:extLst>
          </p:cNvPr>
          <p:cNvSpPr/>
          <p:nvPr/>
        </p:nvSpPr>
        <p:spPr>
          <a:xfrm>
            <a:off x="82776" y="1120348"/>
            <a:ext cx="4153540" cy="4832092"/>
          </a:xfrm>
          <a:prstGeom prst="rect">
            <a:avLst/>
          </a:prstGeom>
        </p:spPr>
        <p:txBody>
          <a:bodyPr wrap="square">
            <a:spAutoFit/>
          </a:bodyPr>
          <a:lstStyle/>
          <a:p>
            <a:pPr marL="342900" indent="-342900">
              <a:buFont typeface="Wingdings" pitchFamily="2" charset="2"/>
              <a:buChar char="Ø"/>
            </a:pPr>
            <a:r>
              <a:rPr lang="pt-PT" sz="2200" b="1"/>
              <a:t>Nível básico da assistência jurídica mútua – Tratados</a:t>
            </a:r>
          </a:p>
          <a:p>
            <a:pPr marL="342900" indent="-342900">
              <a:buFont typeface="Wingdings" pitchFamily="2" charset="2"/>
              <a:buChar char="Ø"/>
            </a:pPr>
            <a:endParaRPr lang="en-GB" sz="2200" dirty="0"/>
          </a:p>
          <a:p>
            <a:pPr marL="342900" indent="-342900">
              <a:buFont typeface="Wingdings" pitchFamily="2" charset="2"/>
              <a:buChar char="ü"/>
            </a:pPr>
            <a:r>
              <a:rPr lang="pt-PT" sz="2200" b="1"/>
              <a:t>Tipos</a:t>
            </a:r>
            <a:r>
              <a:rPr lang="pt-PT" sz="2200"/>
              <a:t>: </a:t>
            </a:r>
            <a:r>
              <a:rPr lang="pt-PT" sz="2200" i="1"/>
              <a:t>bilateral, multilateral (regional), internacional</a:t>
            </a:r>
          </a:p>
          <a:p>
            <a:pPr marL="342900" indent="-342900">
              <a:buFont typeface="Wingdings" pitchFamily="2" charset="2"/>
              <a:buChar char="Ø"/>
            </a:pPr>
            <a:endParaRPr lang="en-GB" sz="2200" dirty="0"/>
          </a:p>
          <a:p>
            <a:pPr marL="342900" indent="-342900">
              <a:buFont typeface="Wingdings" pitchFamily="2" charset="2"/>
              <a:buChar char="Ø"/>
            </a:pPr>
            <a:r>
              <a:rPr lang="pt-PT" sz="2200" b="1"/>
              <a:t>Razões</a:t>
            </a:r>
            <a:r>
              <a:rPr lang="pt-PT" sz="2200"/>
              <a:t> pelas quais os Estados recorrem a acordos de AJM baseados em tratados: </a:t>
            </a:r>
          </a:p>
          <a:p>
            <a:pPr marL="342900" indent="-342900">
              <a:buFont typeface="Arial" panose="020B0604020202020204" pitchFamily="34" charset="0"/>
              <a:buChar char="•"/>
            </a:pPr>
            <a:r>
              <a:rPr lang="pt-PT" sz="2200"/>
              <a:t>Princípios do direito internacional – inaplicáveis</a:t>
            </a:r>
          </a:p>
          <a:p>
            <a:pPr marL="342900" indent="-342900">
              <a:buFont typeface="Arial" panose="020B0604020202020204" pitchFamily="34" charset="0"/>
              <a:buChar char="•"/>
            </a:pPr>
            <a:r>
              <a:rPr lang="pt-PT" sz="2200"/>
              <a:t>Necessidade de certeza e criação de obrigações vinculativas </a:t>
            </a:r>
          </a:p>
        </p:txBody>
      </p:sp>
    </p:spTree>
    <p:extLst>
      <p:ext uri="{BB962C8B-B14F-4D97-AF65-F5344CB8AC3E}">
        <p14:creationId xmlns:p14="http://schemas.microsoft.com/office/powerpoint/2010/main" val="40669289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50</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50</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pt-PT" sz="3200" b="1" dirty="0">
                <a:solidFill>
                  <a:schemeClr val="bg1"/>
                </a:solidFill>
              </a:rPr>
              <a:t>Procedimentos e prática de assistência </a:t>
            </a:r>
          </a:p>
          <a:p>
            <a:pPr marL="0" indent="0" algn="r">
              <a:buFont typeface="Arial" charset="0"/>
              <a:buNone/>
              <a:defRPr/>
            </a:pPr>
            <a:r>
              <a:rPr lang="pt-PT" sz="3200" b="1" dirty="0">
                <a:solidFill>
                  <a:schemeClr val="bg1"/>
                </a:solidFill>
              </a:rPr>
              <a:t>jurídica mútua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6839152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ea typeface="ＭＳ Ｐゴシック" pitchFamily="34" charset="-128"/>
              </a:rPr>
              <a:t>Instrumentos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4572000" y="1120348"/>
            <a:ext cx="4572000" cy="5170646"/>
          </a:xfrm>
          <a:prstGeom prst="rect">
            <a:avLst/>
          </a:prstGeom>
        </p:spPr>
        <p:txBody>
          <a:bodyPr>
            <a:spAutoFit/>
          </a:bodyPr>
          <a:lstStyle/>
          <a:p>
            <a:pPr marL="342900" indent="-342900">
              <a:buFont typeface="Arial" panose="020B0604020202020204" pitchFamily="34" charset="0"/>
              <a:buChar char="•"/>
            </a:pPr>
            <a:r>
              <a:rPr lang="pt-PT" sz="2200" dirty="0"/>
              <a:t>requer que as partes adotem a “medida mais abrangente possível” de AJM, sob reserva de motivos limitados de recusa</a:t>
            </a:r>
          </a:p>
          <a:p>
            <a:pPr marL="342900" indent="-342900">
              <a:buFont typeface="Arial" panose="020B0604020202020204" pitchFamily="34" charset="0"/>
              <a:buChar char="•"/>
            </a:pPr>
            <a:r>
              <a:rPr lang="pt-PT" sz="2200" dirty="0"/>
              <a:t>definiu o âmbito da assistência disponível (substancialmente alargada no Segundo Protocolo) sob reserva de uma declaração específica de dupla </a:t>
            </a:r>
            <a:r>
              <a:rPr lang="pt-PT" sz="2200" dirty="0" err="1"/>
              <a:t>criminalidade/aplicação</a:t>
            </a:r>
            <a:r>
              <a:rPr lang="pt-PT" sz="2200" dirty="0"/>
              <a:t> do direito interno</a:t>
            </a:r>
          </a:p>
          <a:p>
            <a:pPr marL="342900" indent="-342900">
              <a:buFont typeface="Arial" panose="020B0604020202020204" pitchFamily="34" charset="0"/>
              <a:buChar char="•"/>
            </a:pPr>
            <a:r>
              <a:rPr lang="pt-PT" sz="2200" b="1" dirty="0"/>
              <a:t>cooperação direta entre as autoridades de cooperação competentes em matéria de AJM</a:t>
            </a:r>
            <a:r>
              <a:rPr lang="pt-PT" sz="2200" dirty="0"/>
              <a:t> (ações penais e tribunais) </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170646"/>
          </a:xfrm>
          <a:prstGeom prst="rect">
            <a:avLst/>
          </a:prstGeom>
        </p:spPr>
        <p:txBody>
          <a:bodyPr>
            <a:spAutoFit/>
          </a:bodyPr>
          <a:lstStyle/>
          <a:p>
            <a:pPr marL="342900" indent="-342900">
              <a:buFont typeface="Wingdings" pitchFamily="2" charset="2"/>
              <a:buChar char="Ø"/>
            </a:pPr>
            <a:r>
              <a:rPr lang="pt-PT" sz="2200" b="1"/>
              <a:t>Tratados internacionais: Convenções</a:t>
            </a:r>
          </a:p>
          <a:p>
            <a:pPr marL="342900" indent="-342900">
              <a:buFont typeface="Wingdings" pitchFamily="2" charset="2"/>
              <a:buChar char="Ø"/>
            </a:pPr>
            <a:endParaRPr lang="en-GB" sz="2200" b="1" dirty="0"/>
          </a:p>
          <a:p>
            <a:pPr marL="342900" indent="-342900">
              <a:buFont typeface="Wingdings" pitchFamily="2" charset="2"/>
              <a:buChar char="Ø"/>
            </a:pPr>
            <a:r>
              <a:rPr lang="pt-PT" sz="2200" b="1"/>
              <a:t>Exemplos do Conselho da Europa</a:t>
            </a:r>
            <a:r>
              <a:rPr lang="pt-PT" sz="2200"/>
              <a:t>:</a:t>
            </a:r>
          </a:p>
          <a:p>
            <a:pPr marL="342900" indent="-342900">
              <a:buFont typeface="Wingdings" pitchFamily="2" charset="2"/>
              <a:buChar char="Ø"/>
            </a:pPr>
            <a:endParaRPr lang="en-GB" sz="2200" dirty="0"/>
          </a:p>
          <a:p>
            <a:pPr marL="342900" indent="-342900">
              <a:buFont typeface="Wingdings" pitchFamily="2" charset="2"/>
              <a:buChar char="ü"/>
            </a:pPr>
            <a:r>
              <a:rPr lang="pt-PT" sz="2200" b="1"/>
              <a:t>Convenção Europeia sobre Assistência Mútua em Matéria Penal de 1959 </a:t>
            </a:r>
          </a:p>
          <a:p>
            <a:pPr marL="342900" indent="-342900">
              <a:buFont typeface="Wingdings" pitchFamily="2" charset="2"/>
              <a:buChar char="ü"/>
            </a:pPr>
            <a:endParaRPr lang="en-GB" sz="2200" b="1" dirty="0"/>
          </a:p>
          <a:p>
            <a:pPr marL="342900" indent="-342900">
              <a:buFont typeface="Arial" panose="020B0604020202020204" pitchFamily="34" charset="0"/>
              <a:buChar char="•"/>
            </a:pPr>
            <a:r>
              <a:rPr lang="pt-PT" sz="2200"/>
              <a:t>dois protocolos adicionais em 1978 e 2001</a:t>
            </a:r>
          </a:p>
          <a:p>
            <a:pPr marL="342900" indent="-342900">
              <a:buFont typeface="Arial" panose="020B0604020202020204" pitchFamily="34" charset="0"/>
              <a:buChar char="•"/>
            </a:pPr>
            <a:r>
              <a:rPr lang="pt-PT" sz="2200"/>
              <a:t>pontos principais: primeiro instrumento multilateral significativo de AJM em matéria de infrações penais</a:t>
            </a:r>
          </a:p>
          <a:p>
            <a:endParaRPr lang="en-GB" sz="2200" dirty="0"/>
          </a:p>
        </p:txBody>
      </p:sp>
    </p:spTree>
    <p:extLst>
      <p:ext uri="{BB962C8B-B14F-4D97-AF65-F5344CB8AC3E}">
        <p14:creationId xmlns:p14="http://schemas.microsoft.com/office/powerpoint/2010/main" val="30535938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ea typeface="ＭＳ Ｐゴシック" pitchFamily="34" charset="-128"/>
              </a:rPr>
              <a:t>Instrumentos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4832092"/>
          </a:xfrm>
          <a:prstGeom prst="rect">
            <a:avLst/>
          </a:prstGeom>
        </p:spPr>
        <p:txBody>
          <a:bodyPr>
            <a:spAutoFit/>
          </a:bodyPr>
          <a:lstStyle/>
          <a:p>
            <a:pPr marL="342900" indent="-342900">
              <a:buFont typeface="Wingdings" pitchFamily="2" charset="2"/>
              <a:buChar char="ü"/>
            </a:pPr>
            <a:r>
              <a:rPr lang="pt-PT" sz="2200" b="1"/>
              <a:t>Convenção sobre o Cibercrime de 2001 (STE 185)</a:t>
            </a:r>
          </a:p>
          <a:p>
            <a:pPr marL="342900" indent="-342900">
              <a:buFont typeface="Wingdings" pitchFamily="2" charset="2"/>
              <a:buChar char="ü"/>
            </a:pPr>
            <a:endParaRPr lang="en-GB" sz="2200" b="1" dirty="0"/>
          </a:p>
          <a:p>
            <a:pPr marL="342900" indent="-342900">
              <a:buFont typeface="Arial" panose="020B0604020202020204" pitchFamily="34" charset="0"/>
              <a:buChar char="•"/>
            </a:pPr>
            <a:r>
              <a:rPr lang="pt-PT" sz="2200" b="1"/>
              <a:t>Protocolo Adicional</a:t>
            </a:r>
            <a:r>
              <a:rPr lang="pt-PT" sz="2200"/>
              <a:t> relativo à criminalização de atos de natureza racista e xenófoba praticados através de sistemas informáticos (STE 189 de 2003)</a:t>
            </a:r>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r>
              <a:rPr lang="pt-PT" sz="2200" b="1"/>
              <a:t>Segundo Protocolo Adicional </a:t>
            </a:r>
            <a:r>
              <a:rPr lang="pt-PT" sz="2200"/>
              <a:t>relativo ao reforço da assistência jurídica mútua em matéria de cibercrime – </a:t>
            </a:r>
            <a:r>
              <a:rPr lang="pt-PT" sz="2200" b="1">
                <a:solidFill>
                  <a:srgbClr val="FF0000"/>
                </a:solidFill>
              </a:rPr>
              <a:t>trabalho em curso</a:t>
            </a:r>
          </a:p>
        </p:txBody>
      </p:sp>
      <p:sp>
        <p:nvSpPr>
          <p:cNvPr id="6" name="Rectangle 5">
            <a:extLst>
              <a:ext uri="{FF2B5EF4-FFF2-40B4-BE49-F238E27FC236}">
                <a16:creationId xmlns:a16="http://schemas.microsoft.com/office/drawing/2014/main" id="{581799B2-487B-EB49-9EBA-A92793CD9DF2}"/>
              </a:ext>
            </a:extLst>
          </p:cNvPr>
          <p:cNvSpPr/>
          <p:nvPr/>
        </p:nvSpPr>
        <p:spPr>
          <a:xfrm>
            <a:off x="4572000" y="1130899"/>
            <a:ext cx="4572000" cy="1446550"/>
          </a:xfrm>
          <a:prstGeom prst="rect">
            <a:avLst/>
          </a:prstGeom>
        </p:spPr>
        <p:txBody>
          <a:bodyPr>
            <a:spAutoFit/>
          </a:bodyPr>
          <a:lstStyle/>
          <a:p>
            <a:pPr marL="342900" indent="-342900">
              <a:buFont typeface="Arial" panose="020B0604020202020204" pitchFamily="34" charset="0"/>
              <a:buChar char="•"/>
            </a:pPr>
            <a:r>
              <a:rPr lang="pt-PT" sz="2200" dirty="0"/>
              <a:t>Atualmente a única Convenção que inclui disposições substantivas, processuais e de AJM</a:t>
            </a:r>
          </a:p>
        </p:txBody>
      </p:sp>
      <p:pic>
        <p:nvPicPr>
          <p:cNvPr id="1026" name="Picture 2" descr="Accession by Chile to the Budapest Convention on Cybercrime - T-CY News">
            <a:hlinkClick r:id="rId4"/>
            <a:extLst>
              <a:ext uri="{FF2B5EF4-FFF2-40B4-BE49-F238E27FC236}">
                <a16:creationId xmlns:a16="http://schemas.microsoft.com/office/drawing/2014/main" id="{F0CBE0EB-1629-4534-AE69-B038AC29D44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47464" y="3065268"/>
            <a:ext cx="3789328" cy="21346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36039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ea typeface="ＭＳ Ｐゴシック" pitchFamily="34" charset="-128"/>
              </a:rPr>
              <a:t>Normas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33542" y="825546"/>
            <a:ext cx="4572000" cy="5355312"/>
          </a:xfrm>
          <a:prstGeom prst="rect">
            <a:avLst/>
          </a:prstGeom>
        </p:spPr>
        <p:txBody>
          <a:bodyPr>
            <a:spAutoFit/>
          </a:bodyPr>
          <a:lstStyle/>
          <a:p>
            <a:pPr marL="342900" indent="-342900" algn="just">
              <a:buFont typeface="Wingdings" panose="05000000000000000000" pitchFamily="2" charset="2"/>
              <a:buChar char="Ø"/>
            </a:pPr>
            <a:r>
              <a:rPr lang="pt-PT" b="1" dirty="0"/>
              <a:t>Normas sobre cooperação internacional em matéria de cibercrime e provas eletrónicas</a:t>
            </a:r>
          </a:p>
          <a:p>
            <a:pPr>
              <a:buNone/>
            </a:pPr>
            <a:endParaRPr lang="en-GB" dirty="0"/>
          </a:p>
          <a:p>
            <a:pPr indent="-342900">
              <a:buFont typeface="Wingdings" pitchFamily="2" charset="2"/>
              <a:buChar char="ü"/>
            </a:pPr>
            <a:r>
              <a:rPr lang="pt-PT" b="1" dirty="0"/>
              <a:t>Convenção do Conselho da Europa sobre o Cibercrime</a:t>
            </a:r>
            <a:r>
              <a:rPr lang="pt-PT" dirty="0"/>
              <a:t>:</a:t>
            </a:r>
          </a:p>
          <a:p>
            <a:pPr indent="-342900">
              <a:buFont typeface="Wingdings" pitchFamily="2" charset="2"/>
              <a:buChar char="ü"/>
            </a:pPr>
            <a:endParaRPr lang="en-GB" dirty="0"/>
          </a:p>
          <a:p>
            <a:pPr marL="342900" indent="-342900" algn="just">
              <a:buFont typeface="Arial" panose="020B0604020202020204" pitchFamily="34" charset="0"/>
              <a:buChar char="•"/>
            </a:pPr>
            <a:r>
              <a:rPr lang="pt-PT" dirty="0"/>
              <a:t>transmissão através das autoridades centrais (opção de transmissão direta no Segundo Protocolo)</a:t>
            </a:r>
          </a:p>
          <a:p>
            <a:pPr marL="342900" indent="-342900" algn="just">
              <a:buFont typeface="Arial" panose="020B0604020202020204" pitchFamily="34" charset="0"/>
              <a:buChar char="•"/>
            </a:pPr>
            <a:endParaRPr lang="en-GB" dirty="0"/>
          </a:p>
          <a:p>
            <a:pPr marL="342900" indent="-342900" algn="just">
              <a:buFont typeface="Arial" panose="020B0604020202020204" pitchFamily="34" charset="0"/>
              <a:buChar char="•"/>
            </a:pPr>
            <a:r>
              <a:rPr lang="pt-PT" dirty="0"/>
              <a:t>motivos de recusa existentes (mais limitados no artigo 27.º)</a:t>
            </a:r>
          </a:p>
          <a:p>
            <a:pPr marL="342900" indent="-342900" algn="just">
              <a:buFont typeface="Arial" panose="020B0604020202020204" pitchFamily="34" charset="0"/>
              <a:buChar char="•"/>
            </a:pPr>
            <a:endParaRPr lang="en-GB" dirty="0"/>
          </a:p>
          <a:p>
            <a:pPr marL="342900" indent="-342900" algn="just">
              <a:buFont typeface="Arial" panose="020B0604020202020204" pitchFamily="34" charset="0"/>
              <a:buChar char="•"/>
            </a:pPr>
            <a:r>
              <a:rPr lang="pt-PT" dirty="0"/>
              <a:t>a dupla criminalidade (quando aplicável) deve ser interpretada de forma flexível com base na conduta, em vez de se basear na correspondência das infrações</a:t>
            </a:r>
          </a:p>
        </p:txBody>
      </p:sp>
      <p:sp>
        <p:nvSpPr>
          <p:cNvPr id="6" name="Rectangle 5">
            <a:extLst>
              <a:ext uri="{FF2B5EF4-FFF2-40B4-BE49-F238E27FC236}">
                <a16:creationId xmlns:a16="http://schemas.microsoft.com/office/drawing/2014/main" id="{581799B2-487B-EB49-9EBA-A92793CD9DF2}"/>
              </a:ext>
            </a:extLst>
          </p:cNvPr>
          <p:cNvSpPr/>
          <p:nvPr/>
        </p:nvSpPr>
        <p:spPr>
          <a:xfrm>
            <a:off x="4746377" y="952123"/>
            <a:ext cx="4256787" cy="2462213"/>
          </a:xfrm>
          <a:prstGeom prst="rect">
            <a:avLst/>
          </a:prstGeom>
        </p:spPr>
        <p:txBody>
          <a:bodyPr wrap="square">
            <a:spAutoFit/>
          </a:bodyPr>
          <a:lstStyle/>
          <a:p>
            <a:pPr marL="342900" lvl="1" indent="-342900" algn="just">
              <a:buFont typeface="Arial" panose="020B0604020202020204" pitchFamily="34" charset="0"/>
              <a:buChar char="•"/>
            </a:pPr>
            <a:r>
              <a:rPr lang="pt-PT" sz="2200" dirty="0"/>
              <a:t>as Partes devem implementar e alargar formas específicas de cooperação (medidas processuais) através da AJM no tocante aos dados informáticos armazenados – artigos 29.º a 35.º; </a:t>
            </a:r>
          </a:p>
        </p:txBody>
      </p:sp>
      <p:pic>
        <p:nvPicPr>
          <p:cNvPr id="5" name="Picture 2" descr="Protecting you and your rights: the Budapest Convention on Cybercrime  fifteen years on - Newsroom">
            <a:hlinkClick r:id="rId4"/>
            <a:extLst>
              <a:ext uri="{FF2B5EF4-FFF2-40B4-BE49-F238E27FC236}">
                <a16:creationId xmlns:a16="http://schemas.microsoft.com/office/drawing/2014/main" id="{07034707-8A72-45DA-A233-E40DF41425D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80672" y="4178905"/>
            <a:ext cx="2857500" cy="1609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77021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ea typeface="ＭＳ Ｐゴシック" pitchFamily="34" charset="-128"/>
              </a:rPr>
              <a:t>Normas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4524315"/>
          </a:xfrm>
          <a:prstGeom prst="rect">
            <a:avLst/>
          </a:prstGeom>
        </p:spPr>
        <p:txBody>
          <a:bodyPr>
            <a:spAutoFit/>
          </a:bodyPr>
          <a:lstStyle/>
          <a:p>
            <a:pPr marL="342900" indent="-342900" algn="just">
              <a:buFont typeface="Wingdings" pitchFamily="2" charset="2"/>
              <a:buChar char="Ø"/>
            </a:pPr>
            <a:r>
              <a:rPr lang="pt-PT" b="1" dirty="0"/>
              <a:t>Normas sobre cooperação internacional em matéria de cibercrime e provas eletrónicas</a:t>
            </a:r>
          </a:p>
          <a:p>
            <a:pPr>
              <a:buNone/>
            </a:pPr>
            <a:endParaRPr lang="en-GB" dirty="0"/>
          </a:p>
          <a:p>
            <a:pPr marL="342900" indent="-342900">
              <a:buFont typeface="Wingdings" pitchFamily="2" charset="2"/>
              <a:buChar char="ü"/>
            </a:pPr>
            <a:r>
              <a:rPr lang="pt-PT" b="1" dirty="0"/>
              <a:t>Convenção do Conselho da Europa sobre o Cibercrime</a:t>
            </a:r>
            <a:r>
              <a:rPr lang="pt-PT" dirty="0"/>
              <a:t>:</a:t>
            </a:r>
          </a:p>
          <a:p>
            <a:pPr marL="342900" indent="-342900">
              <a:buFont typeface="Arial" panose="020B0604020202020204" pitchFamily="34" charset="0"/>
              <a:buChar char="•"/>
            </a:pPr>
            <a:r>
              <a:rPr lang="pt-PT" i="1" dirty="0"/>
              <a:t>Artigo 29</a:t>
            </a:r>
            <a:r>
              <a:rPr lang="pt-PT" dirty="0"/>
              <a:t>.º – Conservação expedita de dados informáticos armazenados</a:t>
            </a:r>
          </a:p>
          <a:p>
            <a:pPr marL="342900" indent="-342900">
              <a:buFont typeface="Arial" panose="020B0604020202020204" pitchFamily="34" charset="0"/>
              <a:buChar char="•"/>
            </a:pPr>
            <a:r>
              <a:rPr lang="pt-PT" i="1" dirty="0"/>
              <a:t>Artigo 30</a:t>
            </a:r>
            <a:r>
              <a:rPr lang="pt-PT" dirty="0"/>
              <a:t>.º – Divulgação expedita dos dados de tráfego conservados</a:t>
            </a:r>
          </a:p>
          <a:p>
            <a:pPr marL="342900" indent="-342900">
              <a:buFont typeface="Arial" panose="020B0604020202020204" pitchFamily="34" charset="0"/>
              <a:buChar char="•"/>
            </a:pPr>
            <a:r>
              <a:rPr lang="pt-PT" i="1" dirty="0"/>
              <a:t>Artigo 31</a:t>
            </a:r>
            <a:r>
              <a:rPr lang="pt-PT" dirty="0"/>
              <a:t>.º – AJM relativa ao acesso a dados informáticos armazenados</a:t>
            </a:r>
          </a:p>
          <a:p>
            <a:pPr marL="342900" indent="-342900">
              <a:buFont typeface="Arial" panose="020B0604020202020204" pitchFamily="34" charset="0"/>
              <a:buChar char="•"/>
            </a:pPr>
            <a:r>
              <a:rPr lang="pt-PT" i="1" dirty="0"/>
              <a:t>Artigo 32</a:t>
            </a:r>
            <a:r>
              <a:rPr lang="pt-PT" dirty="0"/>
              <a:t>.º – Acesso transfronteiriço aos dados informáticos armazenados em caso de consentimento ou de acesso público </a:t>
            </a:r>
          </a:p>
        </p:txBody>
      </p:sp>
      <p:sp>
        <p:nvSpPr>
          <p:cNvPr id="6" name="Rectangle 5">
            <a:extLst>
              <a:ext uri="{FF2B5EF4-FFF2-40B4-BE49-F238E27FC236}">
                <a16:creationId xmlns:a16="http://schemas.microsoft.com/office/drawing/2014/main" id="{581799B2-487B-EB49-9EBA-A92793CD9DF2}"/>
              </a:ext>
            </a:extLst>
          </p:cNvPr>
          <p:cNvSpPr/>
          <p:nvPr/>
        </p:nvSpPr>
        <p:spPr>
          <a:xfrm>
            <a:off x="4732127" y="1129474"/>
            <a:ext cx="4290329" cy="1523494"/>
          </a:xfrm>
          <a:prstGeom prst="rect">
            <a:avLst/>
          </a:prstGeom>
        </p:spPr>
        <p:txBody>
          <a:bodyPr wrap="square">
            <a:spAutoFit/>
          </a:bodyPr>
          <a:lstStyle/>
          <a:p>
            <a:pPr marL="342900" lvl="1" indent="-342900">
              <a:buFont typeface="Arial" panose="020B0604020202020204" pitchFamily="34" charset="0"/>
              <a:buChar char="•"/>
            </a:pPr>
            <a:r>
              <a:rPr lang="pt-PT" i="1" dirty="0"/>
              <a:t>Artigo 33.º</a:t>
            </a:r>
            <a:r>
              <a:rPr lang="pt-PT" dirty="0"/>
              <a:t> – AJM relativa à recolha de dados de tráfego em tempo real</a:t>
            </a:r>
          </a:p>
          <a:p>
            <a:pPr marL="342900" lvl="1" indent="-342900">
              <a:buFont typeface="Arial" panose="020B0604020202020204" pitchFamily="34" charset="0"/>
              <a:buChar char="•"/>
            </a:pPr>
            <a:r>
              <a:rPr lang="pt-PT" i="1" dirty="0"/>
              <a:t>Artigo 34.º</a:t>
            </a:r>
            <a:r>
              <a:rPr lang="pt-PT" dirty="0"/>
              <a:t> – AJM mútua em matéria de interceção de dados de conteúdo</a:t>
            </a:r>
          </a:p>
          <a:p>
            <a:pPr marL="342900" lvl="1" indent="-342900">
              <a:buFont typeface="Arial" panose="020B0604020202020204" pitchFamily="34" charset="0"/>
              <a:buChar char="•"/>
            </a:pPr>
            <a:r>
              <a:rPr lang="pt-PT" i="1" dirty="0"/>
              <a:t>Artigo 35.º</a:t>
            </a:r>
            <a:r>
              <a:rPr lang="pt-PT" dirty="0"/>
              <a:t> – Rede 24/7 </a:t>
            </a:r>
            <a:endParaRPr lang="pt-PT" sz="2100" dirty="0"/>
          </a:p>
        </p:txBody>
      </p:sp>
      <p:pic>
        <p:nvPicPr>
          <p:cNvPr id="6146" name="Picture 2" descr="Budapest Convention and related standards">
            <a:hlinkClick r:id="rId4"/>
            <a:extLst>
              <a:ext uri="{FF2B5EF4-FFF2-40B4-BE49-F238E27FC236}">
                <a16:creationId xmlns:a16="http://schemas.microsoft.com/office/drawing/2014/main" id="{9939F4DB-9605-4001-8824-54AFEF2D33A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33950" y="3296632"/>
            <a:ext cx="2052589" cy="28909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724794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21304</TotalTime>
  <Words>12352</Words>
  <Application>Microsoft Office PowerPoint</Application>
  <PresentationFormat>On-screen Show (4:3)</PresentationFormat>
  <Paragraphs>814</Paragraphs>
  <Slides>50</Slides>
  <Notes>45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50</vt:i4>
      </vt:variant>
    </vt:vector>
  </HeadingPairs>
  <TitlesOfParts>
    <vt:vector size="57" baseType="lpstr">
      <vt:lpstr>Arial</vt:lpstr>
      <vt:lpstr>Arial Narrow</vt:lpstr>
      <vt:lpstr>Calibri</vt:lpstr>
      <vt:lpstr>Segoe UI</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msmtrad</cp:lastModifiedBy>
  <cp:revision>319</cp:revision>
  <dcterms:created xsi:type="dcterms:W3CDTF">2012-01-25T15:22:10Z</dcterms:created>
  <dcterms:modified xsi:type="dcterms:W3CDTF">2021-09-21T23:01:15Z</dcterms:modified>
</cp:coreProperties>
</file>